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8" r:id="rId5"/>
    <p:sldId id="961" r:id="rId6"/>
    <p:sldId id="968" r:id="rId7"/>
    <p:sldId id="963" r:id="rId8"/>
    <p:sldId id="971" r:id="rId9"/>
    <p:sldId id="972" r:id="rId10"/>
    <p:sldId id="975" r:id="rId11"/>
    <p:sldId id="973" r:id="rId12"/>
    <p:sldId id="977" r:id="rId13"/>
    <p:sldId id="978" r:id="rId14"/>
    <p:sldId id="979" r:id="rId15"/>
    <p:sldId id="980" r:id="rId16"/>
    <p:sldId id="981" r:id="rId17"/>
    <p:sldId id="983" r:id="rId18"/>
    <p:sldId id="1002" r:id="rId19"/>
    <p:sldId id="1144" r:id="rId20"/>
    <p:sldId id="965" r:id="rId21"/>
  </p:sldIdLst>
  <p:sldSz cx="9144000" cy="6858000" type="screen4x3"/>
  <p:notesSz cx="6797675" cy="9926638"/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39" userDrawn="1">
          <p15:clr>
            <a:srgbClr val="A4A3A4"/>
          </p15:clr>
        </p15:guide>
        <p15:guide id="3" orient="horz" pos="2772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e coourant" initials="cc" lastIdx="38" clrIdx="0">
    <p:extLst>
      <p:ext uri="{19B8F6BF-5375-455C-9EA6-DF929625EA0E}">
        <p15:presenceInfo xmlns:p15="http://schemas.microsoft.com/office/powerpoint/2012/main" userId="dbcc730eb9855d77" providerId="Windows Live"/>
      </p:ext>
    </p:extLst>
  </p:cmAuthor>
  <p:cmAuthor id="2" name="David MAWAS" initials="DM" lastIdx="29" clrIdx="1">
    <p:extLst>
      <p:ext uri="{19B8F6BF-5375-455C-9EA6-DF929625EA0E}">
        <p15:presenceInfo xmlns:p15="http://schemas.microsoft.com/office/powerpoint/2012/main" userId="David MAWAS" providerId="None"/>
      </p:ext>
    </p:extLst>
  </p:cmAuthor>
  <p:cmAuthor id="3" name="Laure BASSOULS" initials="LAB" lastIdx="5" clrIdx="2">
    <p:extLst>
      <p:ext uri="{19B8F6BF-5375-455C-9EA6-DF929625EA0E}">
        <p15:presenceInfo xmlns:p15="http://schemas.microsoft.com/office/powerpoint/2012/main" userId="Laure BASSOULS" providerId="None"/>
      </p:ext>
    </p:extLst>
  </p:cmAuthor>
  <p:cmAuthor id="4" name="f.moulere@groupe-eneis.com" initials="f" lastIdx="37" clrIdx="3">
    <p:extLst>
      <p:ext uri="{19B8F6BF-5375-455C-9EA6-DF929625EA0E}">
        <p15:presenceInfo xmlns:p15="http://schemas.microsoft.com/office/powerpoint/2012/main" userId="f.moulere@groupe-eneis.com" providerId="None"/>
      </p:ext>
    </p:extLst>
  </p:cmAuthor>
  <p:cmAuthor id="5" name="Henri Lepers" initials="HL" lastIdx="2" clrIdx="4">
    <p:extLst>
      <p:ext uri="{19B8F6BF-5375-455C-9EA6-DF929625EA0E}">
        <p15:presenceInfo xmlns:p15="http://schemas.microsoft.com/office/powerpoint/2012/main" userId="cfd01ec637454d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E1A"/>
    <a:srgbClr val="830B13"/>
    <a:srgbClr val="0081E2"/>
    <a:srgbClr val="FAC4C8"/>
    <a:srgbClr val="FECAB0"/>
    <a:srgbClr val="005696"/>
    <a:srgbClr val="710008"/>
    <a:srgbClr val="6D6D6D"/>
    <a:srgbClr val="BDBDBD"/>
    <a:srgbClr val="FE6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3" autoAdjust="0"/>
    <p:restoredTop sz="8320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2232" y="90"/>
      </p:cViewPr>
      <p:guideLst>
        <p:guide pos="3039"/>
        <p:guide orient="horz" pos="2772"/>
        <p:guide orient="horz" pos="459"/>
      </p:guideLst>
    </p:cSldViewPr>
  </p:slideViewPr>
  <p:outlineViewPr>
    <p:cViewPr>
      <p:scale>
        <a:sx n="33" d="100"/>
        <a:sy n="33" d="100"/>
      </p:scale>
      <p:origin x="0" y="-411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2631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0148253336024213E-2"/>
                  <c:y val="-4.100814170205545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/>
                    </a:pPr>
                    <a:fld id="{49912A83-9073-43A8-88A4-454B96CB5581}" type="VALUE">
                      <a:rPr lang="en-US" sz="1000"/>
                      <a:pPr>
                        <a:defRPr sz="1000"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8977640246973"/>
                      <c:h val="0.103470275437021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9F-4866-8EB7-D36551B1550B}"/>
                </c:ext>
              </c:extLst>
            </c:dLbl>
            <c:dLbl>
              <c:idx val="1"/>
              <c:layout>
                <c:manualLayout>
                  <c:x val="-8.0903345092136134E-3"/>
                  <c:y val="-0.1166313061989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9F-4866-8EB7-D36551B1550B}"/>
                </c:ext>
              </c:extLst>
            </c:dLbl>
            <c:dLbl>
              <c:idx val="2"/>
              <c:layout>
                <c:manualLayout>
                  <c:x val="-3.23613380368554E-3"/>
                  <c:y val="-5.689332009705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9F-4866-8EB7-D36551B1550B}"/>
                </c:ext>
              </c:extLst>
            </c:dLbl>
            <c:dLbl>
              <c:idx val="3"/>
              <c:layout>
                <c:manualLayout>
                  <c:x val="-3.2361338036854211E-3"/>
                  <c:y val="-4.551465607764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9F-4866-8EB7-D36551B15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'3.5.1 à 3.5.4'!$A$11:$A$14</c:f>
              <c:strCache>
                <c:ptCount val="4"/>
                <c:pt idx="0">
                  <c:v>3.5.1.1 - par logiciel d télégestion commun</c:v>
                </c:pt>
                <c:pt idx="1">
                  <c:v>3.5.1.2 - par nouveau logiciel de planification conjointe, d'enregistrement des intervention et de coordination de l'aide et du soin</c:v>
                </c:pt>
                <c:pt idx="2">
                  <c:v>3.5.1.3 - par mise à jour ou extension du logiciel d'origine pour mise en commun</c:v>
                </c:pt>
                <c:pt idx="3">
                  <c:v>3.5.1.4 -  par messagerie sécurisée commune</c:v>
                </c:pt>
              </c:strCache>
            </c:strRef>
          </c:cat>
          <c:val>
            <c:numRef>
              <c:f>'3.5.1 à 3.5.4'!$B$11:$B$14</c:f>
              <c:numCache>
                <c:formatCode>0.00%</c:formatCode>
                <c:ptCount val="4"/>
                <c:pt idx="0">
                  <c:v>0.27839999999999998</c:v>
                </c:pt>
                <c:pt idx="1">
                  <c:v>0.24909999999999999</c:v>
                </c:pt>
                <c:pt idx="2">
                  <c:v>0.38541666666666669</c:v>
                </c:pt>
                <c:pt idx="3">
                  <c:v>0.49480000000000002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9F-4866-8EB7-D36551B15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494552"/>
        <c:axId val="557493768"/>
      </c:barChart>
      <c:catAx>
        <c:axId val="55749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7493768"/>
        <c:crosses val="autoZero"/>
        <c:auto val="1"/>
        <c:lblAlgn val="ctr"/>
        <c:lblOffset val="100"/>
        <c:noMultiLvlLbl val="0"/>
      </c:catAx>
      <c:valAx>
        <c:axId val="5574937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57494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F0E1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'3.5.1 à 3.5.4'!$A$1:$A$5</c:f>
              <c:strCache>
                <c:ptCount val="5"/>
                <c:pt idx="0">
                  <c:v>3.5.1 - Mise en œuvre d'une planificatin mutualisée</c:v>
                </c:pt>
                <c:pt idx="1">
                  <c:v>3.5.2 - Outils permettant l'échange d'information depuis le domicile (type cahier ou fiche de liaison à domicile)</c:v>
                </c:pt>
                <c:pt idx="2">
                  <c:v>3.5.3 - Outils permettant l'échange d'information au sein de la structure (exemple : dossier patient ou usager, cahier de transmission)</c:v>
                </c:pt>
                <c:pt idx="3">
                  <c:v>3.5.4 - documents communs administratifs et contractuels</c:v>
                </c:pt>
                <c:pt idx="4">
                  <c:v>3.5.5 - Outils commun d'évaluation des personnes accueillies</c:v>
                </c:pt>
              </c:strCache>
            </c:strRef>
          </c:cat>
          <c:val>
            <c:numRef>
              <c:f>'3.5.1 à 3.5.4'!$B$1:$B$5</c:f>
              <c:numCache>
                <c:formatCode>0.00%</c:formatCode>
                <c:ptCount val="5"/>
                <c:pt idx="0">
                  <c:v>0.63729999999999998</c:v>
                </c:pt>
                <c:pt idx="1">
                  <c:v>0.94310000000000005</c:v>
                </c:pt>
                <c:pt idx="2">
                  <c:v>0.88039999999999996</c:v>
                </c:pt>
                <c:pt idx="3">
                  <c:v>0.65100000000000002</c:v>
                </c:pt>
                <c:pt idx="4">
                  <c:v>0.77929999999999999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59-4956-9DE1-131BAA97C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495336"/>
        <c:axId val="227036176"/>
      </c:barChart>
      <c:catAx>
        <c:axId val="557495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036176"/>
        <c:crosses val="autoZero"/>
        <c:auto val="1"/>
        <c:lblAlgn val="ctr"/>
        <c:lblOffset val="100"/>
        <c:noMultiLvlLbl val="0"/>
      </c:catAx>
      <c:valAx>
        <c:axId val="2270361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57495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03506-D790-4B36-B567-97B8B4ECD831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BD3D-0DBB-4D33-853C-D3B21A025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760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0C0C8-9333-4055-A12D-6DBAF072FDC2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C4CFB-3EFC-4585-A9F2-8F7009D24CB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30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4CFB-3EFC-4585-A9F2-8F7009D24CB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66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4CFB-3EFC-4585-A9F2-8F7009D24CB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70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4CFB-3EFC-4585-A9F2-8F7009D24CB9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5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4CFB-3EFC-4585-A9F2-8F7009D24CB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94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4CFB-3EFC-4585-A9F2-8F7009D24CB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1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4CFB-3EFC-4585-A9F2-8F7009D24CB9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14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4CFB-3EFC-4585-A9F2-8F7009D24CB9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33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5700" y="3722107"/>
            <a:ext cx="5575300" cy="39395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3200" cap="none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25700" y="3156010"/>
            <a:ext cx="5575300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SUR-TITRE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556" y="3156010"/>
            <a:ext cx="764382" cy="276999"/>
          </a:xfrm>
        </p:spPr>
        <p:txBody>
          <a:bodyPr/>
          <a:lstStyle>
            <a:lvl1pPr algn="l"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Septembre 2019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762705-E26A-4F07-9CD6-8E6CCC0D0D6E}"/>
              </a:ext>
            </a:extLst>
          </p:cNvPr>
          <p:cNvCxnSpPr/>
          <p:nvPr userDrawn="1"/>
        </p:nvCxnSpPr>
        <p:spPr>
          <a:xfrm>
            <a:off x="2422525" y="3566640"/>
            <a:ext cx="384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63" t="58789" r="16050"/>
          <a:stretch/>
        </p:blipFill>
        <p:spPr>
          <a:xfrm>
            <a:off x="1353787" y="0"/>
            <a:ext cx="7790213" cy="23325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7508"/>
            <a:ext cx="1485900" cy="11766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37" y="6184444"/>
            <a:ext cx="822132" cy="5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24962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2740" y="1511300"/>
            <a:ext cx="24962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9609" y="1511300"/>
            <a:ext cx="24962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3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095" userDrawn="1">
          <p15:clr>
            <a:srgbClr val="FBAE40"/>
          </p15:clr>
        </p15:guide>
        <p15:guide id="2" pos="391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52560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11300"/>
            <a:ext cx="3048000" cy="4536000"/>
          </a:xfrm>
          <a:solidFill>
            <a:schemeClr val="bg1">
              <a:lumMod val="95000"/>
            </a:schemeClr>
          </a:solidFill>
        </p:spPr>
        <p:txBody>
          <a:bodyPr lIns="324000" tIns="324000" rIns="324000" bIns="324000"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0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8B3FC856-525D-41F8-9C5A-FD9C4ED666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5800" y="1511300"/>
            <a:ext cx="2928200" cy="4536000"/>
          </a:xfrm>
          <a:solidFill>
            <a:schemeClr val="bg1">
              <a:lumMod val="95000"/>
            </a:schemeClr>
          </a:solidFill>
        </p:spPr>
        <p:txBody>
          <a:bodyPr lIns="216000" tIns="216000" rIns="216000" bIns="216000"/>
          <a:lstStyle>
            <a:lvl4pPr>
              <a:buSzPct val="65000"/>
              <a:defRPr/>
            </a:lvl4pPr>
            <a:lvl5pPr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24962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13" y="1511300"/>
            <a:ext cx="24962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0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0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xergue - rouge/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5256000" cy="4536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11300"/>
            <a:ext cx="3048000" cy="4536000"/>
          </a:xfrm>
          <a:solidFill>
            <a:schemeClr val="tx2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95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xergue - gris/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5256000" cy="4536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11300"/>
            <a:ext cx="3048000" cy="4536000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Exergue - orange/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5256000" cy="4536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11300"/>
            <a:ext cx="3048000" cy="4536000"/>
          </a:xfrm>
          <a:solidFill>
            <a:schemeClr val="accent4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2496200" cy="4536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D6381D0-20AC-42CF-969F-9817C9764A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3800" y="1511300"/>
            <a:ext cx="5820200" cy="4536000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347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2496200" cy="4536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00" y="1511300"/>
            <a:ext cx="2496200" cy="4536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EABCE1D-83BA-43FF-982C-915D5F7FBC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15800" y="1511300"/>
            <a:ext cx="2928200" cy="4536000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267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025900"/>
            <a:ext cx="5388200" cy="2021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D6381D0-20AC-42CF-969F-9817C9764A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1511300"/>
            <a:ext cx="8712200" cy="2222500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A4D313CB-5CB2-4C9A-8286-C457569570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5800" y="2882900"/>
            <a:ext cx="2496200" cy="3164400"/>
          </a:xfrm>
          <a:solidFill>
            <a:schemeClr val="bg1">
              <a:lumMod val="95000"/>
            </a:schemeClr>
          </a:solidFill>
        </p:spPr>
        <p:txBody>
          <a:bodyPr lIns="288000" tIns="288000" rIns="288000" bIns="288000" anchor="ctr" anchorCtr="1"/>
          <a:lstStyle>
            <a:lvl1pPr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26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68DB4065-DF8C-4043-9B17-6ADE486F38B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2000" y="1917922"/>
            <a:ext cx="8280200" cy="4129378"/>
          </a:xfrm>
        </p:spPr>
        <p:txBody>
          <a:bodyPr/>
          <a:lstStyle/>
          <a:p>
            <a:r>
              <a:rPr lang="fr-FR" dirty="0"/>
              <a:t>Cliquez sur l'icône pour ajouter un tableau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01F315-9B9D-4C24-BEB3-E37F1CA751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512000"/>
            <a:ext cx="5002212" cy="221599"/>
          </a:xfrm>
        </p:spPr>
        <p:txBody>
          <a:bodyPr>
            <a:spAutoFit/>
          </a:bodyPr>
          <a:lstStyle>
            <a:lvl1pPr>
              <a:defRPr sz="16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 du tableau</a:t>
            </a:r>
          </a:p>
        </p:txBody>
      </p:sp>
    </p:spTree>
    <p:extLst>
      <p:ext uri="{BB962C8B-B14F-4D97-AF65-F5344CB8AC3E}">
        <p14:creationId xmlns:p14="http://schemas.microsoft.com/office/powerpoint/2010/main" val="13932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5700" y="3722400"/>
            <a:ext cx="5575300" cy="39395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3200" cap="none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25700" y="3156010"/>
            <a:ext cx="5575300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SUR-TITRE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556" y="3156010"/>
            <a:ext cx="764382" cy="276999"/>
          </a:xfrm>
        </p:spPr>
        <p:txBody>
          <a:bodyPr/>
          <a:lstStyle>
            <a:lvl1pPr algn="l"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Septembre 2019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762705-E26A-4F07-9CD6-8E6CCC0D0D6E}"/>
              </a:ext>
            </a:extLst>
          </p:cNvPr>
          <p:cNvCxnSpPr/>
          <p:nvPr userDrawn="1"/>
        </p:nvCxnSpPr>
        <p:spPr>
          <a:xfrm>
            <a:off x="2422525" y="3566640"/>
            <a:ext cx="384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63" t="58789" r="16050"/>
          <a:stretch/>
        </p:blipFill>
        <p:spPr>
          <a:xfrm>
            <a:off x="1393849" y="0"/>
            <a:ext cx="7790213" cy="23325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7508"/>
            <a:ext cx="1485900" cy="117663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37" y="6184444"/>
            <a:ext cx="822132" cy="5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2496200" cy="4536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50CF9D40-5B9F-4EA5-8226-73A7F76657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23800" y="1511300"/>
            <a:ext cx="5388200" cy="4536000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7289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711700"/>
            <a:ext cx="3942200" cy="1371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0000" y="4711700"/>
            <a:ext cx="3942000" cy="1371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47D9B53-D79D-45CD-B5E2-359E46F786C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800" y="1511300"/>
            <a:ext cx="3942200" cy="2984500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1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70000" y="1511300"/>
            <a:ext cx="3942200" cy="2984500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092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711700"/>
            <a:ext cx="8280400" cy="1371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47D9B53-D79D-45CD-B5E2-359E46F786C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800" y="1511300"/>
            <a:ext cx="2496200" cy="2984500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1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23800" y="1511300"/>
            <a:ext cx="2496200" cy="2984500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6" name="Espace réservé du graphique 3">
            <a:extLst>
              <a:ext uri="{FF2B5EF4-FFF2-40B4-BE49-F238E27FC236}">
                <a16:creationId xmlns:a16="http://schemas.microsoft.com/office/drawing/2014/main" id="{2FF6D759-4CF8-4E0A-AD95-48823E0D2C8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15800" y="1511300"/>
            <a:ext cx="2496200" cy="2984500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8661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4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0000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F902D5B-27EA-4965-ABB1-CF0769D81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2210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6C4E8A5-4FBA-4BE0-B44D-C54DFF099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4420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9541E0BD-D1BA-4517-B8A1-78E78B01D8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26629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121853ED-7976-46C8-B05C-0F96FAB69CF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4400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CCB83161-BE41-4503-9D98-393D3B09843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3408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F99588E8-BE6F-4C19-A5E7-6DC207EC34A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2452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D5E3FEBB-1722-4437-84DA-8A684EF0C9D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1460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90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détail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0000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121853ED-7976-46C8-B05C-0F96FAB69CF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4400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471863" y="1492250"/>
            <a:ext cx="5495925" cy="49387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18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3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0000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F902D5B-27EA-4965-ABB1-CF0769D81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2210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6C4E8A5-4FBA-4BE0-B44D-C54DFF099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4420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121853ED-7976-46C8-B05C-0F96FAB69CF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4400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CCB83161-BE41-4503-9D98-393D3B09843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3408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F99588E8-BE6F-4C19-A5E7-6DC207EC34A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245200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2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6044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F902D5B-27EA-4965-ABB1-CF0769D81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254" y="2340000"/>
            <a:ext cx="1620000" cy="3291400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>
              <a:spcBef>
                <a:spcPts val="900"/>
              </a:spcBef>
              <a:defRPr sz="1200" cap="none" baseline="0">
                <a:solidFill>
                  <a:schemeClr val="bg2"/>
                </a:solidFill>
              </a:defRPr>
            </a:lvl2pPr>
            <a:lvl3pPr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121853ED-7976-46C8-B05C-0F96FAB69CF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696044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CCB83161-BE41-4503-9D98-393D3B09843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96844" y="1492112"/>
            <a:ext cx="720000" cy="720000"/>
          </a:xfrm>
          <a:prstGeom prst="ellipse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-88792" y="309492"/>
            <a:ext cx="634145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5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8000" b="1" kern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ANNEXES</a:t>
            </a:r>
            <a:endParaRPr lang="en-US" sz="8000" kern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1352035"/>
            <a:ext cx="8280000" cy="2877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2029767"/>
            <a:ext cx="3942200" cy="401753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0000" y="2029767"/>
            <a:ext cx="3942000" cy="401753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_1 (1tab/2gra/1t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tableau 3">
            <a:extLst>
              <a:ext uri="{FF2B5EF4-FFF2-40B4-BE49-F238E27FC236}">
                <a16:creationId xmlns:a16="http://schemas.microsoft.com/office/drawing/2014/main" id="{68DB4065-DF8C-4043-9B17-6ADE486F38B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2000" y="1013422"/>
            <a:ext cx="4039716" cy="2682081"/>
          </a:xfrm>
        </p:spPr>
        <p:txBody>
          <a:bodyPr/>
          <a:lstStyle/>
          <a:p>
            <a:r>
              <a:rPr lang="fr-FR" dirty="0"/>
              <a:t>Cliquez sur l'icône pour ajouter un tableau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62434" y="1015712"/>
            <a:ext cx="4049565" cy="2682081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3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62434" y="3809154"/>
            <a:ext cx="4049565" cy="2682081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3813734"/>
            <a:ext cx="4039716" cy="26775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_2 (1tab/2tex/1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tableau 3">
            <a:extLst>
              <a:ext uri="{FF2B5EF4-FFF2-40B4-BE49-F238E27FC236}">
                <a16:creationId xmlns:a16="http://schemas.microsoft.com/office/drawing/2014/main" id="{68DB4065-DF8C-4043-9B17-6ADE486F38B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2000" y="1013422"/>
            <a:ext cx="4039716" cy="2682081"/>
          </a:xfrm>
        </p:spPr>
        <p:txBody>
          <a:bodyPr/>
          <a:lstStyle/>
          <a:p>
            <a:r>
              <a:rPr lang="fr-FR" dirty="0"/>
              <a:t>Cliquez sur l'icône pour ajouter un tableau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2580" y="4796184"/>
            <a:ext cx="4019420" cy="169505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4D6381D0-20AC-42CF-969F-9817C9764A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2581" y="1013422"/>
            <a:ext cx="4019420" cy="3669110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3809154"/>
            <a:ext cx="4039716" cy="26820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cl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5700" y="3722400"/>
            <a:ext cx="5575300" cy="39395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3200" cap="none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25700" y="3156010"/>
            <a:ext cx="5575300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SUR-TITRE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556" y="3156010"/>
            <a:ext cx="764382" cy="276999"/>
          </a:xfrm>
        </p:spPr>
        <p:txBody>
          <a:bodyPr/>
          <a:lstStyle>
            <a:lvl1pPr algn="l"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Septembre 2019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762705-E26A-4F07-9CD6-8E6CCC0D0D6E}"/>
              </a:ext>
            </a:extLst>
          </p:cNvPr>
          <p:cNvCxnSpPr/>
          <p:nvPr userDrawn="1"/>
        </p:nvCxnSpPr>
        <p:spPr>
          <a:xfrm>
            <a:off x="2422525" y="3566640"/>
            <a:ext cx="384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63" t="58789" r="16050"/>
          <a:stretch/>
        </p:blipFill>
        <p:spPr>
          <a:xfrm>
            <a:off x="1353787" y="0"/>
            <a:ext cx="7790213" cy="23325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7508"/>
            <a:ext cx="1485900" cy="11766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37" y="6184444"/>
            <a:ext cx="822132" cy="550513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_3 (1tab/1gra/1tex/1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tableau 3">
            <a:extLst>
              <a:ext uri="{FF2B5EF4-FFF2-40B4-BE49-F238E27FC236}">
                <a16:creationId xmlns:a16="http://schemas.microsoft.com/office/drawing/2014/main" id="{68DB4065-DF8C-4043-9B17-6ADE486F38B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639783" y="1015712"/>
            <a:ext cx="4039716" cy="2682081"/>
          </a:xfrm>
        </p:spPr>
        <p:txBody>
          <a:bodyPr/>
          <a:lstStyle/>
          <a:p>
            <a:r>
              <a:rPr lang="fr-FR" dirty="0"/>
              <a:t>Cliquez sur l'icône pour ajouter un tableau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22151" y="1015712"/>
            <a:ext cx="4049565" cy="2682081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3813734"/>
            <a:ext cx="4039716" cy="26775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4D6381D0-20AC-42CF-969F-9817C9764A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079" y="3813734"/>
            <a:ext cx="4019420" cy="2677501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_4 (3gra/1t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62434" y="1015712"/>
            <a:ext cx="4049565" cy="2682081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3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32000" y="1015711"/>
            <a:ext cx="4049565" cy="2682081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9947" y="3809154"/>
            <a:ext cx="4039716" cy="26775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graphique 3">
            <a:extLst>
              <a:ext uri="{FF2B5EF4-FFF2-40B4-BE49-F238E27FC236}">
                <a16:creationId xmlns:a16="http://schemas.microsoft.com/office/drawing/2014/main" id="{D3D980B7-57ED-4033-B162-2F159862FEA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32000" y="3809154"/>
            <a:ext cx="4049565" cy="2682081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373" y="1485472"/>
            <a:ext cx="2009749" cy="4536000"/>
          </a:xfrm>
          <a:solidFill>
            <a:schemeClr val="tx2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riangle 2"/>
          <p:cNvSpPr/>
          <p:nvPr userDrawn="1"/>
        </p:nvSpPr>
        <p:spPr>
          <a:xfrm rot="5400000">
            <a:off x="1031178" y="3467095"/>
            <a:ext cx="4079631" cy="572756"/>
          </a:xfrm>
          <a:prstGeom prst="triangl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314" y="1485472"/>
            <a:ext cx="1985875" cy="4536001"/>
          </a:xfrm>
          <a:ln w="3175">
            <a:noFill/>
          </a:ln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Triangle 13"/>
          <p:cNvSpPr/>
          <p:nvPr userDrawn="1"/>
        </p:nvSpPr>
        <p:spPr>
          <a:xfrm rot="5400000">
            <a:off x="5672116" y="3591029"/>
            <a:ext cx="605839" cy="32488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6491" y="1485472"/>
            <a:ext cx="1985875" cy="4536001"/>
          </a:xfrm>
          <a:ln w="3175">
            <a:noFill/>
          </a:ln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584864" y="1407480"/>
            <a:ext cx="2140527" cy="4691984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27519" y="1407480"/>
            <a:ext cx="2123817" cy="4691984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6000" y="1485470"/>
            <a:ext cx="4809174" cy="1810387"/>
          </a:xfrm>
          <a:solidFill>
            <a:schemeClr val="bg1"/>
          </a:solidFill>
          <a:ln w="3175">
            <a:noFill/>
          </a:ln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6000" y="3881555"/>
            <a:ext cx="4809174" cy="1810387"/>
          </a:xfrm>
          <a:solidFill>
            <a:schemeClr val="bg1"/>
          </a:solidFill>
          <a:ln w="3175">
            <a:noFill/>
          </a:ln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riangle 12"/>
          <p:cNvSpPr/>
          <p:nvPr userDrawn="1"/>
        </p:nvSpPr>
        <p:spPr>
          <a:xfrm rot="5400000">
            <a:off x="2682054" y="2228221"/>
            <a:ext cx="605839" cy="32488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373" y="1485471"/>
            <a:ext cx="2009749" cy="1810387"/>
          </a:xfrm>
          <a:solidFill>
            <a:schemeClr val="accent1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372" y="3881556"/>
            <a:ext cx="2009749" cy="1810387"/>
          </a:xfrm>
          <a:solidFill>
            <a:schemeClr val="accent2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/>
          <p:cNvSpPr/>
          <p:nvPr userDrawn="1"/>
        </p:nvSpPr>
        <p:spPr>
          <a:xfrm rot="5400000">
            <a:off x="2682053" y="4624305"/>
            <a:ext cx="605839" cy="32488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553835" y="1485470"/>
            <a:ext cx="0" cy="18103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3553835" y="3891946"/>
            <a:ext cx="0" cy="18103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58" y="3232139"/>
            <a:ext cx="2502118" cy="2585857"/>
          </a:xfrm>
          <a:noFill/>
          <a:ln w="3175">
            <a:noFill/>
          </a:ln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0940" y="3232138"/>
            <a:ext cx="2502118" cy="2585857"/>
          </a:xfrm>
          <a:noFill/>
          <a:ln w="3175">
            <a:noFill/>
          </a:ln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8622" y="3232137"/>
            <a:ext cx="2502118" cy="2585857"/>
          </a:xfrm>
          <a:noFill/>
          <a:ln w="3175">
            <a:noFill/>
          </a:ln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Triangle 12"/>
          <p:cNvSpPr/>
          <p:nvPr userDrawn="1"/>
        </p:nvSpPr>
        <p:spPr>
          <a:xfrm rot="10800000">
            <a:off x="4269080" y="2046000"/>
            <a:ext cx="605839" cy="32488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371600"/>
            <a:ext cx="8280000" cy="600497"/>
          </a:xfrm>
          <a:solidFill>
            <a:schemeClr val="tx2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llipse 2"/>
          <p:cNvSpPr/>
          <p:nvPr userDrawn="1"/>
        </p:nvSpPr>
        <p:spPr>
          <a:xfrm>
            <a:off x="693258" y="2454844"/>
            <a:ext cx="693337" cy="693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4" name="Ellipse 23"/>
          <p:cNvSpPr/>
          <p:nvPr userDrawn="1"/>
        </p:nvSpPr>
        <p:spPr>
          <a:xfrm>
            <a:off x="3322031" y="2454844"/>
            <a:ext cx="693337" cy="693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7" name="Ellipse 26"/>
          <p:cNvSpPr/>
          <p:nvPr userDrawn="1"/>
        </p:nvSpPr>
        <p:spPr>
          <a:xfrm>
            <a:off x="5944726" y="2444790"/>
            <a:ext cx="693337" cy="6933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262890" y="3232137"/>
            <a:ext cx="0" cy="25858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5877935" y="3228673"/>
            <a:ext cx="0" cy="25858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rup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D6381D0-20AC-42CF-969F-9817C9764A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37623"/>
            <a:ext cx="9144000" cy="618227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2F27F452-7E74-4E70-9405-68097119C4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04400"/>
            <a:ext cx="3048000" cy="3049200"/>
          </a:xfrm>
          <a:solidFill>
            <a:schemeClr val="tx2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20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rup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31E66D1-4DD6-4F91-AA2F-A1802A2CE6D5}"/>
              </a:ext>
            </a:extLst>
          </p:cNvPr>
          <p:cNvSpPr/>
          <p:nvPr userDrawn="1"/>
        </p:nvSpPr>
        <p:spPr>
          <a:xfrm>
            <a:off x="5506871" y="0"/>
            <a:ext cx="2700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2EFD6EC-A659-4225-B10B-11844EC9E0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37624"/>
            <a:ext cx="9144000" cy="6190166"/>
          </a:xfrm>
          <a:custGeom>
            <a:avLst/>
            <a:gdLst>
              <a:gd name="connsiteX0" fmla="*/ 0 w 9144000"/>
              <a:gd name="connsiteY0" fmla="*/ 0 h 6220800"/>
              <a:gd name="connsiteX1" fmla="*/ 5506871 w 9144000"/>
              <a:gd name="connsiteY1" fmla="*/ 0 h 6220800"/>
              <a:gd name="connsiteX2" fmla="*/ 5506871 w 9144000"/>
              <a:gd name="connsiteY2" fmla="*/ 314325 h 6220800"/>
              <a:gd name="connsiteX3" fmla="*/ 8206871 w 9144000"/>
              <a:gd name="connsiteY3" fmla="*/ 314325 h 6220800"/>
              <a:gd name="connsiteX4" fmla="*/ 8206871 w 9144000"/>
              <a:gd name="connsiteY4" fmla="*/ 0 h 6220800"/>
              <a:gd name="connsiteX5" fmla="*/ 9144000 w 9144000"/>
              <a:gd name="connsiteY5" fmla="*/ 0 h 6220800"/>
              <a:gd name="connsiteX6" fmla="*/ 9144000 w 9144000"/>
              <a:gd name="connsiteY6" fmla="*/ 6220800 h 6220800"/>
              <a:gd name="connsiteX7" fmla="*/ 0 w 9144000"/>
              <a:gd name="connsiteY7" fmla="*/ 6220800 h 62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220800">
                <a:moveTo>
                  <a:pt x="0" y="0"/>
                </a:moveTo>
                <a:lnTo>
                  <a:pt x="5506871" y="0"/>
                </a:lnTo>
                <a:lnTo>
                  <a:pt x="5506871" y="314325"/>
                </a:lnTo>
                <a:lnTo>
                  <a:pt x="8206871" y="314325"/>
                </a:lnTo>
                <a:lnTo>
                  <a:pt x="8206871" y="0"/>
                </a:lnTo>
                <a:lnTo>
                  <a:pt x="9144000" y="0"/>
                </a:lnTo>
                <a:lnTo>
                  <a:pt x="9144000" y="6220800"/>
                </a:lnTo>
                <a:lnTo>
                  <a:pt x="0" y="622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3B3597-CE5B-46DD-889D-9E3AC13CBA02}"/>
              </a:ext>
            </a:extLst>
          </p:cNvPr>
          <p:cNvSpPr/>
          <p:nvPr userDrawn="1"/>
        </p:nvSpPr>
        <p:spPr>
          <a:xfrm>
            <a:off x="0" y="6822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9E9A236-50C8-4365-B0D2-FAC535237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6871" y="856690"/>
            <a:ext cx="2700000" cy="2521509"/>
          </a:xfrm>
          <a:solidFill>
            <a:schemeClr val="bg1"/>
          </a:solidFill>
        </p:spPr>
        <p:txBody>
          <a:bodyPr lIns="360000" tIns="360000" rIns="360000" bIns="360000" anchor="ctr" anchorCtr="0"/>
          <a:lstStyle>
            <a:lvl1pPr>
              <a:defRPr sz="2800" i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15C091-22C4-4BCC-B370-EC11F9E70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31" t="56006" r="8342"/>
          <a:stretch/>
        </p:blipFill>
        <p:spPr>
          <a:xfrm>
            <a:off x="5444118" y="-2"/>
            <a:ext cx="3032218" cy="8566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4"/>
            <a:ext cx="650933" cy="5154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0" y="116395"/>
            <a:ext cx="616133" cy="4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et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4772966" y="2822638"/>
            <a:ext cx="3779189" cy="132343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5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80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</a:t>
            </a:r>
            <a:endParaRPr lang="en-US" sz="8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373" y="1485471"/>
            <a:ext cx="3490838" cy="1810387"/>
          </a:xfrm>
          <a:solidFill>
            <a:schemeClr val="accent1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372" y="3881556"/>
            <a:ext cx="3490838" cy="1810387"/>
          </a:xfrm>
          <a:solidFill>
            <a:schemeClr val="accent2"/>
          </a:solidFill>
        </p:spPr>
        <p:txBody>
          <a:bodyPr lIns="360000" tIns="360000" rIns="360000" bIns="360000" anchor="ctr" anchorCtr="1"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0" y="2970207"/>
            <a:ext cx="9100159" cy="132343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5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80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</a:t>
            </a:r>
            <a:endParaRPr lang="en-US" sz="800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30" t="57867" r="15608"/>
          <a:stretch/>
        </p:blipFill>
        <p:spPr>
          <a:xfrm>
            <a:off x="4001445" y="-1"/>
            <a:ext cx="5142555" cy="15591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88" y="5093791"/>
            <a:ext cx="2075071" cy="16431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4" y="5605058"/>
            <a:ext cx="1305563" cy="87422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6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25563" y="2983656"/>
            <a:ext cx="6761173" cy="1046440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25564" y="4218760"/>
            <a:ext cx="401781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4130" t="58272" r="16379"/>
          <a:stretch/>
        </p:blipFill>
        <p:spPr>
          <a:xfrm>
            <a:off x="3136798" y="523807"/>
            <a:ext cx="6007202" cy="182724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52380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" y="0"/>
            <a:ext cx="601454" cy="4762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0" y="49155"/>
            <a:ext cx="616133" cy="4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21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4222" y="2871628"/>
            <a:ext cx="4017818" cy="1046440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94222" y="4227234"/>
            <a:ext cx="401781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Sous-Titre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4D6381D0-20AC-42CF-969F-9817C9764A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732" y="526216"/>
            <a:ext cx="4480268" cy="6331783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52380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541" t="56006" r="11357"/>
          <a:stretch/>
        </p:blipFill>
        <p:spPr>
          <a:xfrm>
            <a:off x="0" y="534304"/>
            <a:ext cx="3358896" cy="10842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" y="0"/>
            <a:ext cx="601454" cy="4762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0" y="49155"/>
            <a:ext cx="616133" cy="412573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4D6381D0-20AC-42CF-969F-9817C9764A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02899"/>
            <a:ext cx="4594225" cy="5155099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30" t="56006" r="11357"/>
          <a:stretch/>
        </p:blipFill>
        <p:spPr>
          <a:xfrm>
            <a:off x="3888711" y="0"/>
            <a:ext cx="5505325" cy="16280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836075" y="2259183"/>
            <a:ext cx="4017818" cy="1046440"/>
          </a:xfrm>
          <a:solidFill>
            <a:schemeClr val="bg1"/>
          </a:solidFill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36075" y="3614789"/>
            <a:ext cx="4017818" cy="276999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>
              <a:buNone/>
              <a:defRPr sz="20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4232"/>
            <a:ext cx="1485900" cy="1176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37" y="6184444"/>
            <a:ext cx="822132" cy="550513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737" y="972000"/>
            <a:ext cx="5587320" cy="287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1512000"/>
            <a:ext cx="6840000" cy="4536000"/>
          </a:xfrm>
        </p:spPr>
        <p:txBody>
          <a:bodyPr anchor="ctr" anchorCtr="0"/>
          <a:lstStyle>
            <a:lvl1pPr marL="324000" indent="-324000">
              <a:spcBef>
                <a:spcPts val="3000"/>
              </a:spcBef>
              <a:tabLst>
                <a:tab pos="6840000" algn="r"/>
              </a:tabLst>
              <a:defRPr sz="2400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72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2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263918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8280400" cy="4536000"/>
          </a:xfrm>
        </p:spPr>
        <p:txBody>
          <a:bodyPr/>
          <a:lstStyle>
            <a:lvl4pPr>
              <a:buSzPct val="65000"/>
              <a:defRPr/>
            </a:lvl4pPr>
            <a:lvl5pPr marL="539388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7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9738D10-B9B6-4601-87AC-FEEEAB24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0B15F1-6A00-4A4A-B1F9-1F4CE3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9AB5EF-C61B-4267-8F88-83EE3C9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B9DAF2C-71B6-4682-87A7-8595CAAE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11300"/>
            <a:ext cx="39422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5ED461C6-2B3A-4431-8BA9-00CBCA44D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0000" y="1511300"/>
            <a:ext cx="3942000" cy="4536000"/>
          </a:xfrm>
        </p:spPr>
        <p:txBody>
          <a:bodyPr/>
          <a:lstStyle>
            <a:lvl4pPr>
              <a:buSzPct val="65000"/>
              <a:defRPr/>
            </a:lvl4pPr>
            <a:lvl5pPr marL="540000">
              <a:buSzPct val="65000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4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2877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8280000" cy="45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59475" y="6607176"/>
            <a:ext cx="1152525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fr-FR" smtClean="0"/>
              <a:t>Septembre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0000" y="6607176"/>
            <a:ext cx="69120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29663" y="6607176"/>
            <a:ext cx="230186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E3B350E-657F-41D5-BCB6-877D8C3AF71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94AF0-E091-44F5-BFF0-41CFD66DB354}"/>
              </a:ext>
            </a:extLst>
          </p:cNvPr>
          <p:cNvSpPr/>
          <p:nvPr userDrawn="1"/>
        </p:nvSpPr>
        <p:spPr>
          <a:xfrm>
            <a:off x="0" y="6822000"/>
            <a:ext cx="9144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DC3649A-FB54-4529-999D-B4B6A59DD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/>
          <a:srcRect l="24130" t="56006" r="11357"/>
          <a:stretch/>
        </p:blipFill>
        <p:spPr>
          <a:xfrm>
            <a:off x="1487267" y="0"/>
            <a:ext cx="1606453" cy="4750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625" cy="5120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5" y="62598"/>
            <a:ext cx="615987" cy="4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654" r:id="rId4"/>
    <p:sldLayoutId id="2147483670" r:id="rId5"/>
    <p:sldLayoutId id="2147483671" r:id="rId6"/>
    <p:sldLayoutId id="2147483655" r:id="rId7"/>
    <p:sldLayoutId id="2147483650" r:id="rId8"/>
    <p:sldLayoutId id="2147483652" r:id="rId9"/>
    <p:sldLayoutId id="2147483653" r:id="rId10"/>
    <p:sldLayoutId id="2147483656" r:id="rId11"/>
    <p:sldLayoutId id="2147483657" r:id="rId12"/>
    <p:sldLayoutId id="2147483658" r:id="rId13"/>
    <p:sldLayoutId id="2147483686" r:id="rId14"/>
    <p:sldLayoutId id="2147483687" r:id="rId15"/>
    <p:sldLayoutId id="2147483659" r:id="rId16"/>
    <p:sldLayoutId id="2147483660" r:id="rId17"/>
    <p:sldLayoutId id="2147483664" r:id="rId18"/>
    <p:sldLayoutId id="2147483661" r:id="rId19"/>
    <p:sldLayoutId id="2147483662" r:id="rId20"/>
    <p:sldLayoutId id="2147483663" r:id="rId21"/>
    <p:sldLayoutId id="2147483665" r:id="rId22"/>
    <p:sldLayoutId id="2147483666" r:id="rId23"/>
    <p:sldLayoutId id="2147483688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67" r:id="rId35"/>
    <p:sldLayoutId id="2147483668" r:id="rId36"/>
    <p:sldLayoutId id="2147483683" r:id="rId37"/>
    <p:sldLayoutId id="2147483684" r:id="rId38"/>
    <p:sldLayoutId id="2147483669" r:id="rId39"/>
    <p:sldLayoutId id="2147483689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b="1" kern="1200" cap="all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65000"/>
        <a:buFont typeface="Wingdings 2" panose="05020102010507070707" pitchFamily="18" charset="2"/>
        <a:buChar char=""/>
        <a:defRPr sz="1400" kern="120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65000"/>
        <a:buFont typeface="Wingdings 2" panose="05020102010507070707" pitchFamily="18" charset="2"/>
        <a:buChar char=""/>
        <a:defRPr sz="1200" kern="120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3" userDrawn="1">
          <p15:clr>
            <a:srgbClr val="F26B43"/>
          </p15:clr>
        </p15:guide>
        <p15:guide id="2" pos="5647" userDrawn="1">
          <p15:clr>
            <a:srgbClr val="F26B43"/>
          </p15:clr>
        </p15:guide>
        <p15:guide id="4" orient="horz" pos="4178" userDrawn="1">
          <p15:clr>
            <a:srgbClr val="F26B43"/>
          </p15:clr>
        </p15:guide>
        <p15:guide id="5" orient="horz" pos="952" userDrawn="1">
          <p15:clr>
            <a:srgbClr val="F26B43"/>
          </p15:clr>
        </p15:guide>
        <p15:guide id="6" pos="269" userDrawn="1">
          <p15:clr>
            <a:srgbClr val="F26B43"/>
          </p15:clr>
        </p15:guide>
        <p15:guide id="8" orient="horz" pos="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734F0-497B-4B95-A062-7DFECEBD9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700" y="3722400"/>
            <a:ext cx="6149500" cy="787908"/>
          </a:xfrm>
        </p:spPr>
        <p:txBody>
          <a:bodyPr/>
          <a:lstStyle/>
          <a:p>
            <a:r>
              <a:rPr lang="fr-FR" b="1" cap="small" dirty="0" smtClean="0"/>
              <a:t/>
            </a:r>
            <a:br>
              <a:rPr lang="fr-FR" b="1" cap="small" dirty="0" smtClean="0"/>
            </a:b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C97ED9-12FE-4569-A955-ACF1A0B28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938" y="2558265"/>
            <a:ext cx="7170262" cy="2332946"/>
          </a:xfrm>
        </p:spPr>
        <p:txBody>
          <a:bodyPr/>
          <a:lstStyle/>
          <a:p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ETUDE  REGIONALE SUR LES SERVICES </a:t>
            </a:r>
            <a:endParaRPr lang="fr-FR" sz="2400" dirty="0">
              <a:solidFill>
                <a:srgbClr val="002060"/>
              </a:solidFill>
              <a:latin typeface="+mj-lt"/>
            </a:endParaRPr>
          </a:p>
          <a:p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DE SOINS INFIRMIERS A DOMICILE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(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SSIAD)</a:t>
            </a:r>
          </a:p>
          <a:p>
            <a:endParaRPr lang="fr-FR" sz="28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rgbClr val="7030A0"/>
                </a:solidFill>
                <a:latin typeface="+mj-lt"/>
              </a:rPr>
              <a:t>REUNION DE Restitution </a:t>
            </a:r>
          </a:p>
          <a:p>
            <a:r>
              <a:rPr lang="fr-FR" sz="2400" dirty="0" smtClean="0">
                <a:solidFill>
                  <a:srgbClr val="005696"/>
                </a:solidFill>
                <a:latin typeface="+mj-lt"/>
              </a:rPr>
              <a:t>Mardi 24 septembre 2019</a:t>
            </a:r>
            <a:endParaRPr lang="fr-FR" sz="2400" dirty="0">
              <a:solidFill>
                <a:srgbClr val="0056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41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630622"/>
          </a:xfrm>
        </p:spPr>
        <p:txBody>
          <a:bodyPr/>
          <a:lstStyle/>
          <a:p>
            <a:pPr algn="just"/>
            <a:r>
              <a:rPr lang="fr-FR" sz="2400" dirty="0" smtClean="0">
                <a:solidFill>
                  <a:srgbClr val="AF0E1A"/>
                </a:solidFill>
              </a:rPr>
              <a:t>LES CARACTERISTIQUES </a:t>
            </a:r>
            <a:r>
              <a:rPr lang="fr-FR" sz="2400" dirty="0">
                <a:solidFill>
                  <a:srgbClr val="AF0E1A"/>
                </a:solidFill>
              </a:rPr>
              <a:t>DES SPASAD INTEGRES EN 2018 (SYNTHESE DGCS situation au </a:t>
            </a:r>
            <a:r>
              <a:rPr lang="fr-FR" sz="2400" dirty="0" smtClean="0">
                <a:solidFill>
                  <a:srgbClr val="AF0E1A"/>
                </a:solidFill>
              </a:rPr>
              <a:t>1</a:t>
            </a:r>
            <a:r>
              <a:rPr lang="fr-FR" sz="2400" baseline="30000" dirty="0" smtClean="0">
                <a:solidFill>
                  <a:srgbClr val="AF0E1A"/>
                </a:solidFill>
              </a:rPr>
              <a:t>er</a:t>
            </a:r>
            <a:r>
              <a:rPr lang="fr-FR" sz="2400" dirty="0" smtClean="0">
                <a:solidFill>
                  <a:srgbClr val="AF0E1A"/>
                </a:solidFill>
              </a:rPr>
              <a:t> semestre 2018)</a:t>
            </a:r>
            <a:endParaRPr lang="fr-FR" sz="2400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 algn="just" defTabSz="828675" fontAlgn="base"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None/>
            </a:pPr>
            <a:endParaRPr lang="fr-FR" sz="2400" b="1" dirty="0" smtClean="0"/>
          </a:p>
          <a:p>
            <a:pPr marL="0" lvl="1" indent="0" algn="just" defTabSz="828675" fontAlgn="base"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None/>
            </a:pPr>
            <a:endParaRPr lang="fr-FR" sz="2400" b="1" dirty="0"/>
          </a:p>
          <a:p>
            <a:pPr marL="0" lvl="1" indent="0" algn="just" defTabSz="828675" fontAlgn="base"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None/>
            </a:pPr>
            <a:endParaRPr lang="fr-FR" sz="24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36094" y="1356189"/>
            <a:ext cx="8772375" cy="50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3525" indent="-263525" algn="just" defTabSz="828675" rtl="0" eaLnBrk="1" fontAlgn="base" hangingPunct="1">
              <a:spcBef>
                <a:spcPct val="50000"/>
              </a:spcBef>
              <a:spcAft>
                <a:spcPts val="1288"/>
              </a:spcAft>
              <a:buClr>
                <a:srgbClr val="FF5E48"/>
              </a:buClr>
              <a:buSzPct val="90000"/>
              <a:buBlip>
                <a:blip r:embed="rId2"/>
              </a:buBlip>
              <a:defRPr lang="fr-FR" sz="2400" kern="1200">
                <a:solidFill>
                  <a:srgbClr val="595959"/>
                </a:solidFill>
                <a:latin typeface="Calibri" pitchFamily="34" charset="0"/>
                <a:ea typeface="+mn-ea"/>
                <a:cs typeface="+mn-cs"/>
              </a:defRPr>
            </a:lvl1pPr>
            <a:lvl2pPr marL="782638" marR="0" lvl="1" indent="-293688" algn="l" defTabSz="829452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SzPct val="75000"/>
              <a:buFont typeface="Wingdings" pitchFamily="2" charset="2"/>
              <a:buChar char="q"/>
              <a:tabLst/>
              <a:defRPr lang="fr-FR" sz="2000" b="0" i="0" u="none" strike="noStrike" kern="1200" cap="none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alibri" pitchFamily="34" charset="0"/>
                <a:ea typeface="+mn-ea"/>
                <a:cs typeface="+mn-cs"/>
              </a:defRPr>
            </a:lvl2pPr>
            <a:lvl3pPr marL="1174750" lvl="2" indent="-260350" algn="l" defTabSz="828675" rtl="0" eaLnBrk="1" fontAlgn="base" hangingPunct="1">
              <a:spcBef>
                <a:spcPct val="0"/>
              </a:spcBef>
              <a:spcAft>
                <a:spcPts val="775"/>
              </a:spcAft>
              <a:buClr>
                <a:srgbClr val="FF5E48"/>
              </a:buClr>
              <a:buSzPct val="75000"/>
              <a:buFont typeface="Wingdings" pitchFamily="2" charset="2"/>
              <a:buChar char="ü"/>
              <a:defRPr lang="fr-FR" kern="1200">
                <a:solidFill>
                  <a:srgbClr val="595959"/>
                </a:solidFill>
                <a:latin typeface="+mn-lt"/>
                <a:ea typeface="Arial Unicode MS" pitchFamily="2"/>
                <a:cs typeface="Arial Unicode MS" pitchFamily="2"/>
              </a:defRPr>
            </a:lvl3pPr>
            <a:lvl4pPr marL="1566863" lvl="3" indent="-195263" algn="l" defTabSz="828675" rtl="0" eaLnBrk="1" fontAlgn="base" hangingPunct="1">
              <a:spcBef>
                <a:spcPct val="0"/>
              </a:spcBef>
              <a:spcAft>
                <a:spcPts val="513"/>
              </a:spcAft>
              <a:buSzPct val="75000"/>
              <a:buFont typeface="Wingdings" pitchFamily="2" charset="2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4pPr>
            <a:lvl5pPr marL="1958975" lvl="4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4161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6pPr>
            <a:lvl7pPr marL="28733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3305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7877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0" marR="0" lvl="1" indent="0" algn="just" defTabSz="82867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1" indent="0" algn="just" defTabSz="82867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1" indent="0" algn="just" defTabSz="82867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36094" y="1080173"/>
            <a:ext cx="877237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3525" indent="-263525" algn="just" defTabSz="828675" rtl="0" eaLnBrk="1" fontAlgn="base" hangingPunct="1">
              <a:spcBef>
                <a:spcPct val="50000"/>
              </a:spcBef>
              <a:spcAft>
                <a:spcPts val="1288"/>
              </a:spcAft>
              <a:buClr>
                <a:srgbClr val="FF5E48"/>
              </a:buClr>
              <a:buSzPct val="90000"/>
              <a:buBlip>
                <a:blip r:embed="rId2"/>
              </a:buBlip>
              <a:defRPr lang="fr-FR" sz="2400" kern="1200">
                <a:solidFill>
                  <a:srgbClr val="595959"/>
                </a:solidFill>
                <a:latin typeface="Calibri" pitchFamily="34" charset="0"/>
                <a:ea typeface="+mn-ea"/>
                <a:cs typeface="+mn-cs"/>
              </a:defRPr>
            </a:lvl1pPr>
            <a:lvl2pPr marL="782638" marR="0" lvl="1" indent="-293688" algn="l" defTabSz="829452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SzPct val="75000"/>
              <a:buFont typeface="Wingdings" pitchFamily="2" charset="2"/>
              <a:buChar char="q"/>
              <a:tabLst/>
              <a:defRPr lang="fr-FR" sz="2000" b="0" i="0" u="none" strike="noStrike" kern="1200" cap="none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alibri" pitchFamily="34" charset="0"/>
                <a:ea typeface="+mn-ea"/>
                <a:cs typeface="+mn-cs"/>
              </a:defRPr>
            </a:lvl2pPr>
            <a:lvl3pPr marL="1174750" lvl="2" indent="-260350" algn="l" defTabSz="828675" rtl="0" eaLnBrk="1" fontAlgn="base" hangingPunct="1">
              <a:spcBef>
                <a:spcPct val="0"/>
              </a:spcBef>
              <a:spcAft>
                <a:spcPts val="775"/>
              </a:spcAft>
              <a:buClr>
                <a:srgbClr val="FF5E48"/>
              </a:buClr>
              <a:buSzPct val="75000"/>
              <a:buFont typeface="Wingdings" pitchFamily="2" charset="2"/>
              <a:buChar char="ü"/>
              <a:defRPr lang="fr-FR" kern="1200">
                <a:solidFill>
                  <a:srgbClr val="595959"/>
                </a:solidFill>
                <a:latin typeface="+mn-lt"/>
                <a:ea typeface="Arial Unicode MS" pitchFamily="2"/>
                <a:cs typeface="Arial Unicode MS" pitchFamily="2"/>
              </a:defRPr>
            </a:lvl3pPr>
            <a:lvl4pPr marL="1566863" lvl="3" indent="-195263" algn="l" defTabSz="828675" rtl="0" eaLnBrk="1" fontAlgn="base" hangingPunct="1">
              <a:spcBef>
                <a:spcPct val="0"/>
              </a:spcBef>
              <a:spcAft>
                <a:spcPts val="513"/>
              </a:spcAft>
              <a:buSzPct val="75000"/>
              <a:buFont typeface="Wingdings" pitchFamily="2" charset="2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4pPr>
            <a:lvl5pPr marL="1958975" lvl="4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4161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6pPr>
            <a:lvl7pPr marL="28733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3305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787775" indent="-195263" algn="l" defTabSz="828675" rtl="0" eaLnBrk="1" fontAlgn="base" hangingPunct="1">
              <a:spcBef>
                <a:spcPct val="0"/>
              </a:spcBef>
              <a:spcAft>
                <a:spcPts val="263"/>
              </a:spcAft>
              <a:buSzPct val="45000"/>
              <a:buFont typeface="Wingdings" pitchFamily="2" charset="2"/>
              <a:buChar char="q"/>
              <a:defRPr lang="fr-FR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0" marR="0" lvl="1" indent="0" algn="just" defTabSz="82867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1" indent="0" algn="just" defTabSz="82867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1" indent="0" algn="just" defTabSz="82867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5E48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1242621"/>
            <a:ext cx="8772904" cy="48505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38" y="1185207"/>
            <a:ext cx="9533895" cy="57997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21" y="1315231"/>
            <a:ext cx="8531639" cy="519273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630622"/>
          </a:xfrm>
        </p:spPr>
        <p:txBody>
          <a:bodyPr/>
          <a:lstStyle/>
          <a:p>
            <a:pPr algn="just"/>
            <a:r>
              <a:rPr lang="fr-FR" sz="2400" dirty="0" smtClean="0">
                <a:solidFill>
                  <a:srgbClr val="AF0E1A"/>
                </a:solidFill>
              </a:rPr>
              <a:t>LES CARACTERISTIQUES </a:t>
            </a:r>
            <a:r>
              <a:rPr lang="fr-FR" sz="2400" dirty="0">
                <a:solidFill>
                  <a:srgbClr val="AF0E1A"/>
                </a:solidFill>
              </a:rPr>
              <a:t>DES SPASAD INTEGRES EN 2018 (SYNTHESE DGCS situation au </a:t>
            </a:r>
            <a:r>
              <a:rPr lang="fr-FR" sz="2400" dirty="0" smtClean="0">
                <a:solidFill>
                  <a:srgbClr val="AF0E1A"/>
                </a:solidFill>
              </a:rPr>
              <a:t>1</a:t>
            </a:r>
            <a:r>
              <a:rPr lang="fr-FR" sz="2400" baseline="30000" dirty="0" smtClean="0">
                <a:solidFill>
                  <a:srgbClr val="AF0E1A"/>
                </a:solidFill>
              </a:rPr>
              <a:t>er</a:t>
            </a:r>
            <a:r>
              <a:rPr lang="fr-FR" sz="2400" dirty="0" smtClean="0">
                <a:solidFill>
                  <a:srgbClr val="AF0E1A"/>
                </a:solidFill>
              </a:rPr>
              <a:t> semestre 2018</a:t>
            </a:r>
            <a:r>
              <a:rPr lang="fr-FR" sz="2400" dirty="0">
                <a:solidFill>
                  <a:srgbClr val="AF0E1A"/>
                </a:solidFill>
              </a:rPr>
              <a:t>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242622"/>
            <a:ext cx="8280400" cy="5364554"/>
          </a:xfrm>
        </p:spPr>
        <p:txBody>
          <a:bodyPr/>
          <a:lstStyle/>
          <a:p>
            <a:pPr lvl="1" algn="just" defTabSz="828675" fontAlgn="base">
              <a:lnSpc>
                <a:spcPct val="113000"/>
              </a:lnSpc>
              <a:spcBef>
                <a:spcPts val="0"/>
              </a:spcBef>
              <a:buClr>
                <a:srgbClr val="FF5E48"/>
              </a:buClr>
              <a:buSzPct val="90000"/>
            </a:pPr>
            <a:r>
              <a:rPr lang="fr-FR" sz="1400" b="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FR" sz="14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153 785 personnes suivies par les SPASAD intégrés </a:t>
            </a:r>
            <a:r>
              <a:rPr lang="fr-FR" sz="1400" b="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constitués à :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828675" fontAlgn="base">
              <a:lnSpc>
                <a:spcPct val="113000"/>
              </a:lnSpc>
              <a:spcBef>
                <a:spcPts val="0"/>
              </a:spcBef>
              <a:buClr>
                <a:srgbClr val="FF5E48"/>
              </a:buClr>
              <a:buSzPct val="90000"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de personnes âgées: 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64 % disposent de l’aide d’un proche aidant, a contrario cette donnée indique que 36 % de ces personnes sont seules .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828675" fontAlgn="base">
              <a:lnSpc>
                <a:spcPct val="113000"/>
              </a:lnSpc>
              <a:spcBef>
                <a:spcPts val="0"/>
              </a:spcBef>
              <a:buClr>
                <a:srgbClr val="FF5E48"/>
              </a:buClr>
              <a:buSzPct val="90000"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de personnes en situation de handicap: 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47 % disposent de l’aide d’un proche-aidant, a contrario cette donnée indique que 53 % de ces personnes sont seules.</a:t>
            </a:r>
          </a:p>
          <a:p>
            <a:pPr lvl="1" algn="just" defTabSz="828675" fontAlgn="base">
              <a:lnSpc>
                <a:spcPct val="113000"/>
              </a:lnSpc>
              <a:spcBef>
                <a:spcPts val="0"/>
              </a:spcBef>
              <a:buClr>
                <a:srgbClr val="FF5E48"/>
              </a:buClr>
              <a:buSzPct val="90000"/>
            </a:pPr>
            <a:endParaRPr lang="fr-FR" sz="800" b="0" cap="none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  <a:p>
            <a:pPr lvl="1" algn="just" defTabSz="828675" fontAlgn="base">
              <a:lnSpc>
                <a:spcPct val="113000"/>
              </a:lnSpc>
              <a:spcBef>
                <a:spcPts val="0"/>
              </a:spcBef>
              <a:buClr>
                <a:srgbClr val="FF5E48"/>
              </a:buClr>
              <a:buSzPct val="90000"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400" b="0" cap="none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P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armi </a:t>
            </a:r>
            <a:r>
              <a:rPr lang="fr-FR" sz="1400" b="0" cap="none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les personnes (PA/PH) 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suivies </a:t>
            </a:r>
            <a:r>
              <a:rPr lang="fr-FR" sz="1400" b="0" cap="none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sur les territoires des 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services, </a:t>
            </a:r>
            <a:r>
              <a:rPr lang="fr-FR" sz="140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3 774 </a:t>
            </a:r>
            <a:r>
              <a:rPr lang="fr-FR" sz="1400" cap="none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ont été admises en sortie </a:t>
            </a:r>
            <a:r>
              <a:rPr lang="fr-FR" sz="140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d’hospitalisation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, soit </a:t>
            </a:r>
            <a:r>
              <a:rPr lang="fr-FR" sz="1400" b="0" cap="none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2,45 % du total des 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bénéficiaires. </a:t>
            </a:r>
          </a:p>
          <a:p>
            <a:pPr lvl="1" algn="just" defTabSz="828675" fontAlgn="base">
              <a:lnSpc>
                <a:spcPct val="113000"/>
              </a:lnSpc>
              <a:spcBef>
                <a:spcPts val="0"/>
              </a:spcBef>
              <a:buClr>
                <a:srgbClr val="FF5E48"/>
              </a:buClr>
              <a:buSzPct val="90000"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400" cap="none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7 </a:t>
            </a:r>
            <a:r>
              <a:rPr lang="fr-FR" sz="1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931 </a:t>
            </a:r>
            <a:r>
              <a:rPr lang="fr-FR" sz="14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sorties de prise en charge </a:t>
            </a:r>
            <a:r>
              <a:rPr lang="fr-FR" sz="1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été prononcées</a:t>
            </a:r>
            <a:r>
              <a:rPr lang="fr-FR" sz="1400" b="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soit </a:t>
            </a:r>
            <a:r>
              <a:rPr lang="fr-FR" sz="1400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4,28% du total des bénéficiaires. </a:t>
            </a:r>
          </a:p>
          <a:p>
            <a:pPr lvl="1" algn="just" defTabSz="828675" fontAlgn="base">
              <a:lnSpc>
                <a:spcPct val="113000"/>
              </a:lnSpc>
              <a:spcBef>
                <a:spcPts val="0"/>
              </a:spcBef>
              <a:buClr>
                <a:srgbClr val="FF5E48"/>
              </a:buClr>
              <a:buSzPct val="90000"/>
            </a:pPr>
            <a:endParaRPr lang="fr-FR" sz="1400" b="0" cap="none" dirty="0">
              <a:solidFill>
                <a:schemeClr val="tx1"/>
              </a:solidFill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943" y="3441843"/>
            <a:ext cx="5075435" cy="330383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8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630622"/>
          </a:xfrm>
        </p:spPr>
        <p:txBody>
          <a:bodyPr/>
          <a:lstStyle/>
          <a:p>
            <a:pPr algn="just"/>
            <a:r>
              <a:rPr lang="fr-FR" sz="2400" dirty="0" smtClean="0">
                <a:solidFill>
                  <a:srgbClr val="AF0E1A"/>
                </a:solidFill>
              </a:rPr>
              <a:t>LES CARACTERISTIQUES </a:t>
            </a:r>
            <a:r>
              <a:rPr lang="fr-FR" sz="2400" dirty="0">
                <a:solidFill>
                  <a:srgbClr val="AF0E1A"/>
                </a:solidFill>
              </a:rPr>
              <a:t>DES SPASAD INTEGRES EN 2018 (SYNTHESE DGCS situation au </a:t>
            </a:r>
            <a:r>
              <a:rPr lang="fr-FR" sz="2400" dirty="0" smtClean="0">
                <a:solidFill>
                  <a:srgbClr val="AF0E1A"/>
                </a:solidFill>
              </a:rPr>
              <a:t>1</a:t>
            </a:r>
            <a:r>
              <a:rPr lang="fr-FR" sz="2400" baseline="30000" dirty="0" smtClean="0">
                <a:solidFill>
                  <a:srgbClr val="AF0E1A"/>
                </a:solidFill>
              </a:rPr>
              <a:t>er</a:t>
            </a:r>
            <a:r>
              <a:rPr lang="fr-FR" sz="2400" dirty="0" smtClean="0">
                <a:solidFill>
                  <a:srgbClr val="AF0E1A"/>
                </a:solidFill>
              </a:rPr>
              <a:t> semestre 2018</a:t>
            </a:r>
            <a:r>
              <a:rPr lang="fr-FR" sz="2400" dirty="0">
                <a:solidFill>
                  <a:srgbClr val="AF0E1A"/>
                </a:solidFill>
              </a:rPr>
              <a:t>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315091"/>
            <a:ext cx="8280400" cy="5430583"/>
          </a:xfrm>
        </p:spPr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COORDINATION: 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Sur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semestre,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 personnes ont été évaluées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cadre de leur entrée/ou suivie au sein du territoire des SPASAD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intégrés, soit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18 % des personnes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suivies: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2" lvl="2" indent="-285750" algn="just">
              <a:spcBef>
                <a:spcPts val="100"/>
              </a:spcBef>
              <a:spcAft>
                <a:spcPts val="0"/>
              </a:spcAft>
              <a:buSzPct val="90000"/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41 % ont été évaluées par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l’IDEC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2" lvl="2" indent="-285750" algn="just">
              <a:spcBef>
                <a:spcPts val="100"/>
              </a:spcBef>
              <a:spcAft>
                <a:spcPts val="0"/>
              </a:spcAft>
              <a:buSzPct val="90000"/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42 % ont été évaluées par le responsable de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2" lvl="2" indent="-285750" algn="just">
              <a:spcBef>
                <a:spcPts val="100"/>
              </a:spcBef>
              <a:spcAft>
                <a:spcPts val="0"/>
              </a:spcAft>
              <a:buSzPct val="90000"/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ont fait l’objet d’une évaluation commune IDEC + responsable de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d’activité de l’IDEC consacrée à la coordination « aide et soins »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sein du SPASAD intégré est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estimée à 32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SPASAD intégrés ont mis en place sur le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 réunions de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soit une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de 12 réunions par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ou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moyenne de 2 réunions par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mois: au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de ces réunions de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coordination,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à 3 dossiers de personnes accompagnées (aide + soins) ont été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examinés. 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6 570 dossiers ont donné lieu à des échanges de coordination avec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d’autres intervenants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(MAIA, CLIC…) au cours du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semestre, soit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 des personnes suivies par les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services: en moyenne,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semestre, 23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dossiers/SPASAD ont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 à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coordination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des intervenants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extérieurs. 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préparer les sorties, 1 074 partenariats ont été passés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les SPASAD intégrés pour préparer les sorties d’hospitalisation: en moyenne, 4,6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service. 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9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630622"/>
          </a:xfrm>
        </p:spPr>
        <p:txBody>
          <a:bodyPr/>
          <a:lstStyle/>
          <a:p>
            <a:pPr algn="just"/>
            <a:r>
              <a:rPr lang="fr-FR" sz="2400" dirty="0" smtClean="0">
                <a:solidFill>
                  <a:srgbClr val="AF0E1A"/>
                </a:solidFill>
              </a:rPr>
              <a:t>LES CARACTERISTIQUES </a:t>
            </a:r>
            <a:r>
              <a:rPr lang="fr-FR" sz="2400" dirty="0">
                <a:solidFill>
                  <a:srgbClr val="AF0E1A"/>
                </a:solidFill>
              </a:rPr>
              <a:t>DES SPASAD INTEGRES EN 2018 (SYNTHESE DGCS situation au 1</a:t>
            </a:r>
            <a:r>
              <a:rPr lang="fr-FR" sz="2400" baseline="30000" dirty="0">
                <a:solidFill>
                  <a:srgbClr val="AF0E1A"/>
                </a:solidFill>
              </a:rPr>
              <a:t>er</a:t>
            </a:r>
            <a:r>
              <a:rPr lang="fr-FR" sz="2400" dirty="0">
                <a:solidFill>
                  <a:srgbClr val="AF0E1A"/>
                </a:solidFill>
              </a:rPr>
              <a:t> semestre 2018)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315092"/>
            <a:ext cx="8280400" cy="4732208"/>
          </a:xfrm>
        </p:spPr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DE PREVENTION:</a:t>
            </a:r>
          </a:p>
          <a:p>
            <a:pPr algn="just"/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- 10 021 actions de prévention ont été réalisées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les SPASAD intégrés, soit 37 actions par service sur le semestre correspondant à une moyenne de 6 actions de prévention par mois. </a:t>
            </a:r>
          </a:p>
          <a:p>
            <a:pPr algn="just"/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83 % d’actions individuelles,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financées à hauteur de 49 % par les conférences des financeurs de la perte d’autonomie des personnes âgées. </a:t>
            </a:r>
          </a:p>
          <a:p>
            <a:pPr algn="just"/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1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7 % d’actions collectives,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financées à hauteur de 83 % par les conférences des financeurs de la perte d’autonomie des personnes âgées. </a:t>
            </a:r>
            <a:endParaRPr 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5012" lvl="2" indent="-342900" algn="just">
              <a:spcBef>
                <a:spcPts val="100"/>
              </a:spcBef>
              <a:spcAft>
                <a:spcPts val="0"/>
              </a:spcAft>
              <a:buSzPct val="90000"/>
            </a:pPr>
            <a:endParaRPr 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ts val="100"/>
              </a:spcBef>
              <a:spcAft>
                <a:spcPts val="0"/>
              </a:spcAft>
              <a:buSzPct val="90000"/>
            </a:pP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14 201 personnes ont bénéficié des actions de prévention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43% d’une action individuelle de prévention et 57% d’une action collective de prévention. </a:t>
            </a:r>
          </a:p>
          <a:p>
            <a:pPr lvl="2" algn="just">
              <a:spcBef>
                <a:spcPts val="100"/>
              </a:spcBef>
              <a:spcAft>
                <a:spcPts val="0"/>
              </a:spcAft>
              <a:buSzPct val="90000"/>
            </a:pPr>
            <a:endParaRPr lang="fr-F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ts val="100"/>
              </a:spcBef>
              <a:buSzPct val="90000"/>
            </a:pP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L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SPASAD intégrés ont fait bénéficier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1 448 proches-aidants d’actions de prévention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soit 6,52 % des proches-aidants des PA et PH accompagnées.</a:t>
            </a:r>
          </a:p>
          <a:p>
            <a:pPr lvl="2" algn="just">
              <a:spcBef>
                <a:spcPts val="100"/>
              </a:spcBef>
              <a:buSzPct val="90000"/>
            </a:pPr>
            <a:endParaRPr 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ts val="100"/>
              </a:spcBef>
              <a:buSzPct val="90000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Dans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rôle pivot sur la prévention de la perte d’autonomie, les SPASAD intégrés ont procédé sur le semestre au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repérage de 4 925 personnes (aidant ou aidé)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la situation montrait les signes d’une aggravation de la perte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d’autonomie, soit une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de 3 à 4 repérages par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au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 des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services.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spcBef>
                <a:spcPts val="100"/>
              </a:spcBef>
              <a:buSzPct val="90000"/>
              <a:buFontTx/>
              <a:buChar char="-"/>
            </a:pPr>
            <a:endParaRPr 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1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 smtClean="0"/>
              <a:t>L’APPRECIATION DU DISPOSITIF(RAPPORT GOUVT 2019)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047964"/>
            <a:ext cx="8280400" cy="55592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AVANTAGES DU DISPOSITIF: </a:t>
            </a:r>
          </a:p>
          <a:p>
            <a:pPr>
              <a:spcBef>
                <a:spcPts val="0"/>
              </a:spcBef>
            </a:pPr>
            <a:endParaRPr lang="fr-FR" sz="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Accès facilité aux prestations d’aide et de soins et meilleure visibilité des structures (guichet unique). </a:t>
            </a: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Evaluation globale des besoins des personnes accompagnées →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plue-value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regard infirmier dans l’évaluation des besoins d’aide et d’accompagnement.  </a:t>
            </a: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Meilleure coordination entre les intervenants: connaissance/interconnaissance réciproques (services/professionnels), harmonisation et cohérence des PP, réactivité, optimisation des interventions, partage des informations et sécurisation des échanges, r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éduction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l’isolement des professionnels de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terrain. 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Simplification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l’usager et les partenaires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extérieurs. </a:t>
            </a: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Sécurisation pour l’aidant avec une meilleure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de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l’information.  </a:t>
            </a:r>
          </a:p>
          <a:p>
            <a:pPr algn="just">
              <a:spcBef>
                <a:spcPts val="100"/>
              </a:spcBef>
            </a:pPr>
            <a:endParaRPr lang="fr-FR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DIFFICULTES IDENTIFIEES:</a:t>
            </a:r>
          </a:p>
          <a:p>
            <a:pPr algn="just">
              <a:spcBef>
                <a:spcPts val="0"/>
              </a:spcBef>
            </a:pPr>
            <a:endParaRPr lang="fr-FR" sz="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fr-FR" alt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File 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réduite des bénéficiaires de prestations d’aide et de </a:t>
            </a:r>
            <a:r>
              <a:rPr lang="fr-FR" alt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soin:</a:t>
            </a:r>
            <a:r>
              <a:rPr lang="fr-FR" alt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∆ </a:t>
            </a:r>
            <a:r>
              <a:rPr lang="fr-FR" altLang="fr-F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en cours     d’expérimentation</a:t>
            </a:r>
            <a:r>
              <a:rPr lang="fr-FR" alt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(l’usager du SPASAD est celui qui réside sur le territoire d’intervention du SPASAD intégré = zone d’intervention commune entre le SSIAD et le SAAD qui a besoin d’une prestation double ou simple). </a:t>
            </a:r>
            <a:endParaRPr lang="fr-FR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Manque de financement supplémentaire dédié à la prise en compte des temps d’échanges et de coordination des interventions (temps infirmier et compensation financière de la participation des AD aux réunions). </a:t>
            </a: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Contraintes liées à l’organisation et aux rythmes de travail différents des services (temporalités d’intervention distinctes pour une planification commune).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3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 smtClean="0"/>
              <a:t>L’APPRECIATION DU DISPOSITIF (RAPPORT GOUVT 2019)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027416"/>
            <a:ext cx="8280400" cy="5019884"/>
          </a:xfrm>
        </p:spPr>
        <p:txBody>
          <a:bodyPr/>
          <a:lstStyle/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Absence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d’harmonisation des modes de financement des services et de fongibilité des budgets SAAD et SSIAD. </a:t>
            </a: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Absence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solutions informatiques intégrées disponibles sur le marché pour gérer l’interface SAAD/SSIAD → inertie des éditeurs.</a:t>
            </a: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Absence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d’unités géographiques de lieux pour l’organisation des services. </a:t>
            </a:r>
          </a:p>
          <a:p>
            <a:pPr algn="just">
              <a:spcBef>
                <a:spcPts val="100"/>
              </a:spcBef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fr-FR" alt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emps 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préalable d’appropriation par les services pour cerner l’organisation et le fonctionnement du </a:t>
            </a:r>
            <a:r>
              <a:rPr lang="fr-FR" alt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SPASAD → 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conduite de changement à mener pour construire une identité SPASAD. </a:t>
            </a:r>
            <a:endParaRPr lang="fr-FR" sz="1400" dirty="0"/>
          </a:p>
          <a:p>
            <a:pPr>
              <a:spcBef>
                <a:spcPts val="0"/>
              </a:spcBef>
            </a:pPr>
            <a:endParaRPr lang="fr-FR" sz="1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LEVIERS DE STRUCTURATION: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fr-FR" sz="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Regroupement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services sur un même site. 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Existence d’un logiciel médico-social commun au SSIAD et au SAAD. </a:t>
            </a:r>
          </a:p>
          <a:p>
            <a:pPr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Attribution de financements complémentaires pour la coordination. </a:t>
            </a:r>
          </a:p>
          <a:p>
            <a:pPr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Accompagnement par un consultant pour élaborer les documents et outils communs. </a:t>
            </a: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Effectivité du financement des actions de prévention par la conférence des financeurs de la prévention de la perte d’autonomie. 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Reconnaissance administrative du SPASAD pour valoriser les professionnels et faciliter la communication entre le SPASAD et ses partenaires et simplification administrative et comptable. </a:t>
            </a:r>
          </a:p>
          <a:p>
            <a:pPr algn="just">
              <a:spcBef>
                <a:spcPts val="100"/>
              </a:spcBef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Portage de l’organisation par les instances de gouvernance du/des service(s) « volonté à agir ». 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Portage du modèle d’organisation en SPASAD par les instances locales et nationales. 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 smtClean="0"/>
              <a:t>LES SUITES DE L’EXPERIMENTATION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109609"/>
            <a:ext cx="8280400" cy="4937691"/>
          </a:xfrm>
        </p:spPr>
        <p:txBody>
          <a:bodyPr/>
          <a:lstStyle/>
          <a:p>
            <a:pPr algn="just">
              <a:defRPr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</a:t>
            </a:r>
            <a:r>
              <a:rPr lang="fr-FR" alt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initiale de l’expérimentation de 2 ans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fin prévue au 30 juin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prolongation de 2 ans actée par la loi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Organisation et transformation du système de santé »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24 juillet 2019 (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2021) tenant compte des conclusions du rapport intermédiaire remis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gouvernement au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parlement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2019. </a:t>
            </a:r>
          </a:p>
          <a:p>
            <a:pPr algn="just">
              <a:defRPr/>
            </a:pPr>
            <a:r>
              <a:rPr lang="fr-FR" alt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DEVENIR DES SPASAD</a:t>
            </a:r>
            <a:r>
              <a:rPr lang="fr-FR" alt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 de construire un cadre juridique et financier adapté permettant une reconnaissance juridique du modèle 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alt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alt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distinguer les SPASAD gestionnaires des SPASAD </a:t>
            </a:r>
            <a:r>
              <a:rPr lang="fr-FR" alt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partenariaux. </a:t>
            </a:r>
          </a:p>
          <a:p>
            <a:pPr algn="just">
              <a:defRPr/>
            </a:pPr>
            <a:endParaRPr lang="fr-FR" alt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alt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alt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3" y="2486347"/>
            <a:ext cx="7623424" cy="390417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3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 smtClean="0"/>
              <a:t>LES Retours d’</a:t>
            </a:r>
            <a:r>
              <a:rPr lang="fr-FR" sz="2400" dirty="0" err="1" smtClean="0"/>
              <a:t>experienceS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027417"/>
            <a:ext cx="8280400" cy="529119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 dirty="0" smtClean="0"/>
          </a:p>
          <a:p>
            <a:pPr algn="just"/>
            <a:r>
              <a:rPr lang="fr-FR" sz="2400" b="1" dirty="0" smtClean="0">
                <a:solidFill>
                  <a:schemeClr val="tx1"/>
                </a:solidFill>
              </a:rPr>
              <a:t>SPASAD expérimental partenarial: </a:t>
            </a:r>
            <a:r>
              <a:rPr lang="fr-FR" sz="2400" dirty="0" smtClean="0">
                <a:solidFill>
                  <a:schemeClr val="tx1"/>
                </a:solidFill>
              </a:rPr>
              <a:t>SSIAD CCAS Grand Champ / SAAD </a:t>
            </a:r>
            <a:r>
              <a:rPr lang="fr-FR" sz="2400" dirty="0" err="1" smtClean="0">
                <a:solidFill>
                  <a:schemeClr val="tx1"/>
                </a:solidFill>
              </a:rPr>
              <a:t>Amper</a:t>
            </a:r>
            <a:r>
              <a:rPr lang="fr-FR" sz="2400" dirty="0" smtClean="0">
                <a:solidFill>
                  <a:schemeClr val="tx1"/>
                </a:solidFill>
              </a:rPr>
              <a:t> (56)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→ Présentation: Mmes TURPIN et JEGO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1"/>
                </a:solidFill>
              </a:rPr>
              <a:t>SPASAD </a:t>
            </a:r>
            <a:r>
              <a:rPr lang="fr-FR" sz="2400" b="1" dirty="0">
                <a:solidFill>
                  <a:schemeClr val="tx1"/>
                </a:solidFill>
              </a:rPr>
              <a:t>expérimental </a:t>
            </a:r>
            <a:r>
              <a:rPr lang="fr-FR" sz="2400" b="1" dirty="0" smtClean="0">
                <a:solidFill>
                  <a:schemeClr val="tx1"/>
                </a:solidFill>
              </a:rPr>
              <a:t>gestionnaire : </a:t>
            </a:r>
            <a:r>
              <a:rPr lang="fr-FR" sz="2400" dirty="0">
                <a:solidFill>
                  <a:schemeClr val="tx1"/>
                </a:solidFill>
              </a:rPr>
              <a:t>SSIAD / SAAD Amadeus Aide et </a:t>
            </a:r>
            <a:r>
              <a:rPr lang="fr-FR" sz="2400" dirty="0" smtClean="0">
                <a:solidFill>
                  <a:schemeClr val="tx1"/>
                </a:solidFill>
              </a:rPr>
              <a:t>Soin (29)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</a:rPr>
              <a:t>→ </a:t>
            </a:r>
            <a:r>
              <a:rPr lang="fr-FR" sz="2400" dirty="0" smtClean="0">
                <a:solidFill>
                  <a:schemeClr val="tx1"/>
                </a:solidFill>
              </a:rPr>
              <a:t>Présentation: Mr CAUSEUR et Mme MADEC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1"/>
                </a:solidFill>
              </a:rPr>
              <a:t>Coordination de services: </a:t>
            </a:r>
            <a:r>
              <a:rPr lang="fr-FR" sz="2400" dirty="0" smtClean="0">
                <a:solidFill>
                  <a:schemeClr val="tx1"/>
                </a:solidFill>
              </a:rPr>
              <a:t>SSIAD CH Montfort sur Meu-St </a:t>
            </a:r>
            <a:r>
              <a:rPr lang="fr-FR" sz="2400" dirty="0" err="1" smtClean="0">
                <a:solidFill>
                  <a:schemeClr val="tx1"/>
                </a:solidFill>
              </a:rPr>
              <a:t>Méen</a:t>
            </a:r>
            <a:r>
              <a:rPr lang="fr-FR" sz="2400" dirty="0" smtClean="0">
                <a:solidFill>
                  <a:schemeClr val="tx1"/>
                </a:solidFill>
              </a:rPr>
              <a:t> le Grand / SAAD ADMR (35)</a:t>
            </a:r>
          </a:p>
          <a:p>
            <a:r>
              <a:rPr lang="fr-FR" sz="2400" dirty="0">
                <a:solidFill>
                  <a:schemeClr val="tx1"/>
                </a:solidFill>
              </a:rPr>
              <a:t>→ </a:t>
            </a:r>
            <a:r>
              <a:rPr lang="fr-FR" sz="2400" dirty="0" smtClean="0">
                <a:solidFill>
                  <a:schemeClr val="tx1"/>
                </a:solidFill>
              </a:rPr>
              <a:t>Présentation: Mmes MAIGNE et DIVET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734F0-497B-4B95-A062-7DFECEBD9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700" y="3722400"/>
            <a:ext cx="6149500" cy="797782"/>
          </a:xfrm>
        </p:spPr>
        <p:txBody>
          <a:bodyPr/>
          <a:lstStyle/>
          <a:p>
            <a:r>
              <a:rPr lang="fr-FR" b="1" cap="small" dirty="0" smtClean="0"/>
              <a:t>COORDINATION ET INTEGRATION DE L’AIDE ET DU SOIN  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/>
              <a:t>L’Expérimentation </a:t>
            </a:r>
            <a:r>
              <a:rPr lang="fr-FR" sz="2400" dirty="0" err="1"/>
              <a:t>spasad</a:t>
            </a:r>
            <a:r>
              <a:rPr lang="fr-FR" sz="2400" dirty="0"/>
              <a:t> </a:t>
            </a:r>
            <a:r>
              <a:rPr lang="fr-FR" sz="2400" dirty="0" smtClean="0"/>
              <a:t>INTEGRES (Art. 49 Loi ASV)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099335"/>
            <a:ext cx="8280400" cy="5507841"/>
          </a:xfrm>
        </p:spPr>
        <p:txBody>
          <a:bodyPr/>
          <a:lstStyle/>
          <a:p>
            <a:r>
              <a:rPr lang="fr-FR" alt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missions du SPASAD </a:t>
            </a:r>
            <a:r>
              <a:rPr lang="fr-FR" alt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(missions d’un SSIAD et d’un SAAD):</a:t>
            </a:r>
          </a:p>
          <a:p>
            <a:pPr algn="just"/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Accompagnement prioritaire (non exclusif) et suivi de manière intégrée des personnes requérant aide et soins (personnes âgées de plus de 60 ans et de moins de 60 ans </a:t>
            </a:r>
            <a:r>
              <a:rPr lang="fr-FR" alt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situation de handicap ou atteintes de pathologies chroniques)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territoire d’intervention des services. : recouvrement partiel possible du champ de l’activité des services constituant le SPASAD.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Organisation des interventions d’aide et de soins à domicile, dans le respect des règles et référentiels relatifs aux compétences respectives des services.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Mise en œuvre d’actions de prévention :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Affirmation d’un rôle de repérage, d’alerte et de signalement des situations à risque à domicile, en matière d’isolement, de fragilités, de perte d’autonomie ou d’aggravation de celle-ci.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Actions dans un ou plusieurs domaines : dénutrition et déshydratation, chutes à domicile, isolement, possibilité de proposition d’activités physiques et cognitives. </a:t>
            </a:r>
          </a:p>
          <a:p>
            <a:pPr algn="just">
              <a:spcBef>
                <a:spcPct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Préservation de la place et du rôle des proches-aidants et des aidants familiaux dans l’organisation et la mise en œuvre des prestations. </a:t>
            </a:r>
          </a:p>
          <a:p>
            <a:r>
              <a:rPr lang="fr-FR" alt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du SPASAD: </a:t>
            </a:r>
          </a:p>
          <a:p>
            <a:r>
              <a:rPr lang="fr-FR" altLang="fr-F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Direction à 2 ou 3 têtes :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un responsable du SPASAD (gestion et organisation de la structure et du personnel),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un infirmier coordonnateur (interlocuteur unique de l’IDE de la personne accompagnée intervenant au titre de l’aide et des soins : coordination des interventions et des personnels/ élaboration et suivi du projet individualisé d’aide, d’accompagnement et de soin </a:t>
            </a:r>
            <a:r>
              <a:rPr lang="fr-FR" alt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(cumul possible avec la fonction de responsable),</a:t>
            </a:r>
            <a:endParaRPr lang="fr-FR" alt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un responsable de secteur.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2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/>
              <a:t>L’Expérimentation </a:t>
            </a:r>
            <a:r>
              <a:rPr lang="fr-FR" sz="2400" dirty="0" err="1" smtClean="0"/>
              <a:t>spasad</a:t>
            </a:r>
            <a:r>
              <a:rPr lang="fr-FR" sz="2400" dirty="0" smtClean="0"/>
              <a:t> INTEGRES (ART. 49 Loi ASV)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078786"/>
            <a:ext cx="8280400" cy="4968513"/>
          </a:xfrm>
        </p:spPr>
        <p:txBody>
          <a:bodyPr/>
          <a:lstStyle/>
          <a:p>
            <a:r>
              <a:rPr lang="fr-FR" altLang="fr-F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Organisation intégrée : </a:t>
            </a:r>
          </a:p>
          <a:p>
            <a:pPr algn="just">
              <a:lnSpc>
                <a:spcPct val="113000"/>
              </a:lnSpc>
              <a:spcBef>
                <a:spcPts val="0"/>
              </a:spcBef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un accueil unique intégré (guichet téléphonique voire physique n° d’appel unique), </a:t>
            </a:r>
          </a:p>
          <a:p>
            <a:pPr algn="just">
              <a:lnSpc>
                <a:spcPct val="113000"/>
              </a:lnSpc>
              <a:spcBef>
                <a:spcPts val="0"/>
              </a:spcBef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une organisation de la continuité des interventions : évaluation globale des besoins, élaboration d’un plan individualisé, coordination auprès du bénéficiaire et de son entourage, coordination avec les partenaires SSMS, intervention 7/7 si nécessaire, organisation des retours à domicile suite à hospitalisations (ES/ caisses de retraite),</a:t>
            </a:r>
          </a:p>
          <a:p>
            <a:pPr algn="just">
              <a:lnSpc>
                <a:spcPct val="113000"/>
              </a:lnSpc>
              <a:spcBef>
                <a:spcPts val="0"/>
              </a:spcBef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un maintien possible des prestations d’aide et d’accompagnement en cas de non-reconduction de la prescription médicale SSIAD. </a:t>
            </a:r>
          </a:p>
          <a:p>
            <a:pPr>
              <a:lnSpc>
                <a:spcPct val="113000"/>
              </a:lnSpc>
              <a:spcBef>
                <a:spcPts val="0"/>
              </a:spcBef>
              <a:defRPr/>
            </a:pPr>
            <a:endParaRPr lang="fr-FR" alt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  <a:defRPr/>
            </a:pPr>
            <a:r>
              <a:rPr lang="fr-FR" altLang="fr-F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Outils </a:t>
            </a:r>
            <a:r>
              <a:rPr lang="fr-FR" altLang="fr-F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partagés : </a:t>
            </a:r>
          </a:p>
          <a:p>
            <a:pPr algn="just">
              <a:lnSpc>
                <a:spcPct val="113000"/>
              </a:lnSpc>
              <a:spcBef>
                <a:spcPts val="0"/>
              </a:spcBef>
              <a:defRPr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l’élaboration d’outils de fonctionnement et d’évaluation communs ; promotion des outils loi 2002-2,</a:t>
            </a:r>
          </a:p>
          <a:p>
            <a:pPr algn="just">
              <a:lnSpc>
                <a:spcPct val="113000"/>
              </a:lnSpc>
              <a:spcBef>
                <a:spcPts val="0"/>
              </a:spcBef>
              <a:defRPr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l’existence d’un outil de liaison à domicile commun,</a:t>
            </a:r>
          </a:p>
          <a:p>
            <a:pPr algn="just">
              <a:lnSpc>
                <a:spcPct val="113000"/>
              </a:lnSpc>
              <a:spcBef>
                <a:spcPts val="0"/>
              </a:spcBef>
              <a:defRPr/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la mise en place d’un système d’information sécurisé (notamment pour le suivi des plannings et le suivi des projets individualisés). 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5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 smtClean="0"/>
              <a:t>L’Expérimentation </a:t>
            </a:r>
            <a:r>
              <a:rPr lang="fr-FR" sz="2400" dirty="0" err="1" smtClean="0"/>
              <a:t>spasad</a:t>
            </a:r>
            <a:r>
              <a:rPr lang="fr-FR" sz="2400" dirty="0" smtClean="0"/>
              <a:t> INTEGRES (ART. 49 LOI ASV)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027416"/>
            <a:ext cx="8280400" cy="5019884"/>
          </a:xfrm>
        </p:spPr>
        <p:txBody>
          <a:bodyPr/>
          <a:lstStyle/>
          <a:p>
            <a:pPr algn="just"/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alt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alt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69" y="523982"/>
            <a:ext cx="7704138" cy="56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1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316690"/>
          </a:xfrm>
        </p:spPr>
        <p:txBody>
          <a:bodyPr/>
          <a:lstStyle/>
          <a:p>
            <a:r>
              <a:rPr lang="fr-FR" sz="2400" dirty="0"/>
              <a:t>L’Expérimentation </a:t>
            </a:r>
            <a:r>
              <a:rPr lang="fr-FR" sz="2400" dirty="0" err="1"/>
              <a:t>spasad</a:t>
            </a:r>
            <a:r>
              <a:rPr lang="fr-FR" sz="2400" dirty="0"/>
              <a:t> </a:t>
            </a:r>
            <a:r>
              <a:rPr lang="fr-FR" sz="2400" dirty="0" smtClean="0"/>
              <a:t>INTEGRES EN BRETAGNE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037690"/>
            <a:ext cx="8280400" cy="5820310"/>
          </a:xfrm>
        </p:spPr>
        <p:txBody>
          <a:bodyPr/>
          <a:lstStyle/>
          <a:p>
            <a:pPr algn="just"/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Appel à candidatures conjoint ARS-CD en 2016: constitution d’un panel de </a:t>
            </a:r>
            <a:r>
              <a:rPr lang="fr-FR" alt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SPASAD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expérimentateurs en Bretagne </a:t>
            </a:r>
            <a:r>
              <a:rPr lang="fr-FR" alt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(338 au niveau national: part de 5%)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SPASAD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construits sous un mode partenarial (convention de coopération),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SPASAD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organisés sous un mode gestionnaire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SPASAD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disposent d’une autorisation de fonctionnement délivrée avant l’expérimentation.</a:t>
            </a:r>
          </a:p>
          <a:p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par public: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 exclusif: 1 / PA exclusif: 5 / mixte PA-PH: 11</a:t>
            </a:r>
            <a:r>
              <a:rPr lang="fr-FR" alt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</a:t>
            </a:r>
            <a:r>
              <a:rPr lang="fr-FR" altLang="fr-F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statut des porteurs: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ublic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seul: 2 (territoriaux: 1 CCAS, 1 CIAS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/ privé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seul: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(6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associatifs, 1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mutualiste) / partenariat privé-privé: 4 (3 associatifs, 1 associatif-mutualiste) / partenariat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public-privé: 4 (3 territorial CCAS-associatif, 1 territorial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autonome-associatif). </a:t>
            </a:r>
          </a:p>
          <a:p>
            <a:pPr algn="just"/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Contractualisation avec les services en 2017 (</a:t>
            </a:r>
            <a:r>
              <a:rPr lang="fr-FR" alt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CPOM spécifique ARS-CD-gestionnaires des services parties Expérimentation SPASAD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marquant l’entrée effective dans la démarche / mise en place de points d’avancement sur le cadre d’organisation et de mise en </a:t>
            </a:r>
            <a:r>
              <a:rPr lang="fr-FR" alt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projet): </a:t>
            </a:r>
            <a:r>
              <a:rPr lang="fr-FR" altLang="fr-F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2 ans tacitement reconductible dans la limite de 5 ans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(droit commun des CPOM: article L 313-11 du code de l’action sociale et des familles). </a:t>
            </a:r>
          </a:p>
          <a:p>
            <a:pPr algn="just"/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Mise en place d’</a:t>
            </a:r>
            <a:r>
              <a:rPr lang="fr-FR" alt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indicateurs quantitatifs de suivi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(recueil par semestre) + </a:t>
            </a:r>
            <a:r>
              <a:rPr lang="fr-FR" alt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 qualitative </a:t>
            </a:r>
            <a:r>
              <a:rPr lang="fr-FR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(mars 18): </a:t>
            </a:r>
          </a:p>
          <a:p>
            <a:pPr indent="360363" algn="just">
              <a:lnSpc>
                <a:spcPct val="113000"/>
              </a:lnSpc>
              <a:spcBef>
                <a:spcPts val="0"/>
              </a:spcBef>
            </a:pPr>
            <a:r>
              <a:rPr lang="fr-FR" alt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3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des services avant l’entrée dans l’expérimentation:</a:t>
            </a:r>
            <a:r>
              <a:rPr lang="fr-FR" alt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capacité, activité, personnel. </a:t>
            </a:r>
          </a:p>
          <a:p>
            <a:pPr indent="360363" algn="just">
              <a:lnSpc>
                <a:spcPct val="113000"/>
              </a:lnSpc>
              <a:spcBef>
                <a:spcPts val="0"/>
              </a:spcBef>
            </a:pPr>
            <a:r>
              <a:rPr lang="fr-FR" alt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3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SPASAD intégré sur le territoire d’intervention:</a:t>
            </a:r>
            <a:r>
              <a:rPr lang="fr-FR" alt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active prévisionnelle, formations des personnels, outils communs. </a:t>
            </a:r>
            <a:endParaRPr lang="fr-FR" altLang="fr-FR" sz="13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>
              <a:lnSpc>
                <a:spcPct val="113000"/>
              </a:lnSpc>
              <a:spcBef>
                <a:spcPts val="0"/>
              </a:spcBef>
            </a:pPr>
            <a:r>
              <a:rPr lang="fr-FR" alt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3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du SPASAD intégré et </a:t>
            </a:r>
            <a:r>
              <a:rPr lang="fr-FR" altLang="fr-FR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altLang="fr-FR" sz="13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rofils des publics accompagnés sur le territoire d’intervention:</a:t>
            </a:r>
            <a:r>
              <a:rPr lang="fr-FR" alt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profils des personnes </a:t>
            </a:r>
            <a:r>
              <a:rPr lang="fr-FR" sz="1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FR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en sortie d’hospitalisation, </a:t>
            </a:r>
            <a:r>
              <a:rPr 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à la sortie</a:t>
            </a:r>
            <a:r>
              <a:rPr lang="fr-FR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prestation simple/double</a:t>
            </a:r>
            <a:r>
              <a:rPr 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fr-FR" sz="13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>
              <a:lnSpc>
                <a:spcPct val="113000"/>
              </a:lnSpc>
              <a:spcBef>
                <a:spcPts val="0"/>
              </a:spcBef>
            </a:pPr>
            <a:r>
              <a:rPr lang="fr-FR" alt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fr-FR" altLang="fr-FR" sz="13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du SPASAD intégré et structuration sur le territoire d’intervention:</a:t>
            </a:r>
            <a:r>
              <a:rPr lang="fr-FR" alt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interne (évaluation des personnes </a:t>
            </a:r>
            <a:r>
              <a:rPr lang="fr-FR" altLang="fr-FR" sz="1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fr-FR" alt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coordination externe</a:t>
            </a:r>
            <a:r>
              <a:rPr lang="fr-FR" sz="1300" i="1" dirty="0">
                <a:solidFill>
                  <a:schemeClr val="tx1"/>
                </a:solidFill>
              </a:rPr>
              <a:t> </a:t>
            </a:r>
            <a:r>
              <a:rPr 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(participation </a:t>
            </a:r>
            <a:r>
              <a:rPr lang="fr-FR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l’évaluation des personnes accompagnées, partenariats </a:t>
            </a:r>
            <a:r>
              <a:rPr 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post-hospitalisation), </a:t>
            </a:r>
            <a:r>
              <a:rPr lang="fr-FR" altLang="fr-FR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de prévention (individuelles et collectives). </a:t>
            </a:r>
          </a:p>
          <a:p>
            <a:endParaRPr lang="fr-FR" sz="1300" dirty="0"/>
          </a:p>
        </p:txBody>
      </p:sp>
      <p:sp>
        <p:nvSpPr>
          <p:cNvPr id="5" name="Rectangle 4"/>
          <p:cNvSpPr/>
          <p:nvPr/>
        </p:nvSpPr>
        <p:spPr>
          <a:xfrm>
            <a:off x="7109717" y="1273996"/>
            <a:ext cx="1705510" cy="636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1256 pl. SSIAD PA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115 pl. SSIAD PH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4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01638" y="529941"/>
            <a:ext cx="8056562" cy="627864"/>
          </a:xfrm>
        </p:spPr>
        <p:txBody>
          <a:bodyPr/>
          <a:lstStyle/>
          <a:p>
            <a:pPr marL="180975" indent="0" algn="just">
              <a:buFontTx/>
              <a:buNone/>
            </a:pPr>
            <a:r>
              <a:rPr lang="fr-FR" altLang="fr-FR" sz="2400" dirty="0" smtClean="0">
                <a:solidFill>
                  <a:srgbClr val="AF0E1A"/>
                </a:solidFill>
              </a:rPr>
              <a:t>LE panel REGIONAL DES SPASAD expérimentateurs régional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11188" y="1052513"/>
            <a:ext cx="7847012" cy="4610100"/>
          </a:xfrm>
        </p:spPr>
        <p:txBody>
          <a:bodyPr/>
          <a:lstStyle/>
          <a:p>
            <a:pPr marL="0" indent="0">
              <a:buFontTx/>
              <a:buNone/>
            </a:pPr>
            <a:endParaRPr lang="fr-FR" altLang="fr-FR" sz="800" u="sng" smtClean="0"/>
          </a:p>
          <a:p>
            <a:pPr marL="0" indent="0">
              <a:buFontTx/>
              <a:buNone/>
            </a:pPr>
            <a:endParaRPr lang="fr-FR" altLang="fr-FR" smtClean="0"/>
          </a:p>
          <a:p>
            <a:pPr marL="0" indent="0">
              <a:buFontTx/>
              <a:buNone/>
            </a:pPr>
            <a:endParaRPr lang="fr-FR" altLang="fr-FR" u="sng" smtClean="0"/>
          </a:p>
          <a:p>
            <a:pPr marL="0" indent="0">
              <a:buFontTx/>
              <a:buNone/>
            </a:pPr>
            <a:endParaRPr lang="fr-FR" altLang="fr-FR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846631"/>
            <a:ext cx="8191500" cy="5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27088" y="1412875"/>
            <a:ext cx="230505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900" b="1" dirty="0">
                <a:latin typeface="Arial" charset="0"/>
              </a:rPr>
              <a:t>Finistère: 4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ADMR Région de Morlaix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Mutuelles de Bretagne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Amadeus Aide et Soin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</a:t>
            </a:r>
            <a:r>
              <a:rPr lang="fr-FR" sz="900" b="1" dirty="0" err="1">
                <a:latin typeface="Arial" charset="0"/>
              </a:rPr>
              <a:t>Ass</a:t>
            </a:r>
            <a:r>
              <a:rPr lang="fr-FR" sz="900" b="1" dirty="0">
                <a:latin typeface="Arial" charset="0"/>
              </a:rPr>
              <a:t>. Les Amitiés d’Armor/ADMR des deux Abers //ADMR Lesneven-Côtes de Légendes / ADMR Mer Iroise / ADMR Océane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95513" y="4076700"/>
            <a:ext cx="23018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900" b="1" dirty="0">
                <a:latin typeface="Arial" charset="0"/>
              </a:rPr>
              <a:t>Morbihan: </a:t>
            </a:r>
            <a:r>
              <a:rPr lang="fr-FR" sz="900" b="1" dirty="0" smtClean="0">
                <a:latin typeface="Arial" charset="0"/>
              </a:rPr>
              <a:t>4 (</a:t>
            </a:r>
            <a:r>
              <a:rPr lang="fr-FR" sz="900" b="1" dirty="0">
                <a:latin typeface="Arial" charset="0"/>
              </a:rPr>
              <a:t>é</a:t>
            </a:r>
            <a:r>
              <a:rPr lang="fr-FR" sz="900" b="1" dirty="0" smtClean="0">
                <a:latin typeface="Arial" charset="0"/>
              </a:rPr>
              <a:t>volution 3: fusion services ADMR)</a:t>
            </a:r>
            <a:endParaRPr lang="fr-FR" sz="900" b="1" dirty="0">
              <a:latin typeface="Arial" charset="0"/>
            </a:endParaRP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CCAS Lorient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CCAS Grand Champ/ </a:t>
            </a:r>
            <a:r>
              <a:rPr lang="fr-FR" sz="900" b="1" dirty="0" err="1">
                <a:latin typeface="Arial" charset="0"/>
              </a:rPr>
              <a:t>Amper</a:t>
            </a:r>
            <a:endParaRPr lang="fr-FR" sz="900" b="1" dirty="0">
              <a:latin typeface="Arial" charset="0"/>
            </a:endParaRPr>
          </a:p>
          <a:p>
            <a:pPr algn="just">
              <a:defRPr/>
            </a:pPr>
            <a:r>
              <a:rPr lang="fr-FR" sz="900" b="1" dirty="0" smtClean="0">
                <a:latin typeface="Arial" charset="0"/>
              </a:rPr>
              <a:t>-SPASAD </a:t>
            </a:r>
            <a:r>
              <a:rPr lang="fr-FR" sz="900" b="1" dirty="0">
                <a:latin typeface="Arial" charset="0"/>
              </a:rPr>
              <a:t>ADMR Les </a:t>
            </a:r>
            <a:r>
              <a:rPr lang="fr-FR" sz="900" b="1" dirty="0" smtClean="0">
                <a:latin typeface="Arial" charset="0"/>
              </a:rPr>
              <a:t>3 Vallées / </a:t>
            </a:r>
            <a:r>
              <a:rPr lang="fr-FR" sz="900" b="1" dirty="0">
                <a:latin typeface="Arial" charset="0"/>
              </a:rPr>
              <a:t>ADMR Caudan Pont Scorff / ADMR Guidel / </a:t>
            </a:r>
            <a:r>
              <a:rPr lang="fr-FR" sz="900" b="1" dirty="0" smtClean="0">
                <a:latin typeface="Arial" charset="0"/>
              </a:rPr>
              <a:t>ADMR </a:t>
            </a:r>
            <a:r>
              <a:rPr lang="fr-FR" sz="900" b="1" dirty="0">
                <a:latin typeface="Arial" charset="0"/>
              </a:rPr>
              <a:t>Inzinzac-Lochrist / ADMR </a:t>
            </a:r>
            <a:r>
              <a:rPr lang="fr-FR" sz="900" b="1" dirty="0" err="1">
                <a:latin typeface="Arial" charset="0"/>
              </a:rPr>
              <a:t>Sérian</a:t>
            </a:r>
            <a:r>
              <a:rPr lang="fr-FR" sz="900" b="1" dirty="0">
                <a:latin typeface="Arial" charset="0"/>
              </a:rPr>
              <a:t> Lorient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00788" y="3716338"/>
            <a:ext cx="2292350" cy="2169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900" b="1" dirty="0">
                <a:latin typeface="Arial" charset="0"/>
              </a:rPr>
              <a:t>Ille-et-Vilaine: 7</a:t>
            </a:r>
          </a:p>
          <a:p>
            <a:pPr algn="just">
              <a:defRPr/>
            </a:pPr>
            <a:r>
              <a:rPr lang="en-US" sz="900" b="1" dirty="0">
                <a:latin typeface="Arial" charset="0"/>
              </a:rPr>
              <a:t>-SPASAD ADS CE </a:t>
            </a:r>
            <a:r>
              <a:rPr lang="en-US" sz="900" b="1" dirty="0" err="1">
                <a:latin typeface="Arial" charset="0"/>
              </a:rPr>
              <a:t>Dinard</a:t>
            </a:r>
            <a:endParaRPr lang="fr-FR" sz="900" b="1" dirty="0">
              <a:latin typeface="Arial" charset="0"/>
            </a:endParaRPr>
          </a:p>
          <a:p>
            <a:pPr algn="just">
              <a:defRPr/>
            </a:pPr>
            <a:r>
              <a:rPr lang="en-US" sz="900" b="1" dirty="0">
                <a:latin typeface="Arial" charset="0"/>
              </a:rPr>
              <a:t>-SPASAD MFIV St </a:t>
            </a:r>
            <a:r>
              <a:rPr lang="en-US" sz="900" b="1" dirty="0" err="1">
                <a:latin typeface="Arial" charset="0"/>
              </a:rPr>
              <a:t>Malo</a:t>
            </a:r>
            <a:r>
              <a:rPr lang="en-US" sz="900" b="1" dirty="0">
                <a:latin typeface="Arial" charset="0"/>
              </a:rPr>
              <a:t> / ADS CE </a:t>
            </a:r>
            <a:r>
              <a:rPr lang="en-US" sz="900" b="1" dirty="0" err="1">
                <a:latin typeface="Arial" charset="0"/>
              </a:rPr>
              <a:t>Dinard</a:t>
            </a:r>
            <a:endParaRPr lang="en-US" sz="900" b="1" dirty="0">
              <a:latin typeface="Arial" charset="0"/>
            </a:endParaRP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CIAS Ouest de Rennes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Association Handicap Services 35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ADMR Pays de Combourg / ADMR Tinténiac / Association Centre de soins Joséphine Bris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</a:t>
            </a:r>
            <a:r>
              <a:rPr lang="fr-FR" sz="900" b="1" dirty="0" smtClean="0">
                <a:latin typeface="Arial" charset="0"/>
              </a:rPr>
              <a:t>EHPAD Val de </a:t>
            </a:r>
            <a:r>
              <a:rPr lang="fr-FR" sz="900" b="1" dirty="0" err="1" smtClean="0">
                <a:latin typeface="Arial" charset="0"/>
              </a:rPr>
              <a:t>Chevré</a:t>
            </a:r>
            <a:r>
              <a:rPr lang="fr-FR" sz="900" b="1" dirty="0" smtClean="0">
                <a:latin typeface="Arial" charset="0"/>
              </a:rPr>
              <a:t> / </a:t>
            </a:r>
            <a:r>
              <a:rPr lang="fr-FR" sz="900" b="1" dirty="0">
                <a:latin typeface="Arial" charset="0"/>
              </a:rPr>
              <a:t>CIAS Liffré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Autonomie services Guichen-Bain de Bretagne / CCAS Bain de Bretagne / CCAS Guichen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4663" y="1557338"/>
            <a:ext cx="22320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900" b="1" dirty="0">
                <a:latin typeface="Arial" charset="0"/>
              </a:rPr>
              <a:t>Côtes d’Armor: 2</a:t>
            </a:r>
          </a:p>
          <a:p>
            <a:pPr algn="just">
              <a:defRPr/>
            </a:pPr>
            <a:r>
              <a:rPr lang="fr-FR" sz="900" b="1" dirty="0">
                <a:latin typeface="Arial" charset="0"/>
              </a:rPr>
              <a:t>-SPASAD EHPAD Résidence le Connétable </a:t>
            </a:r>
          </a:p>
          <a:p>
            <a:pPr algn="just">
              <a:defRPr/>
            </a:pPr>
            <a:r>
              <a:rPr lang="en-US" sz="900" b="1" dirty="0">
                <a:latin typeface="Arial" charset="0"/>
              </a:rPr>
              <a:t>-SPASAD </a:t>
            </a:r>
            <a:r>
              <a:rPr lang="en-US" sz="900" b="1" dirty="0" smtClean="0">
                <a:latin typeface="Arial" charset="0"/>
              </a:rPr>
              <a:t>ASAD </a:t>
            </a:r>
            <a:r>
              <a:rPr lang="en-US" sz="900" b="1" dirty="0" err="1" smtClean="0">
                <a:latin typeface="Arial" charset="0"/>
              </a:rPr>
              <a:t>Argoat</a:t>
            </a:r>
            <a:endParaRPr lang="fr-FR" sz="9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630622"/>
          </a:xfrm>
        </p:spPr>
        <p:txBody>
          <a:bodyPr/>
          <a:lstStyle/>
          <a:p>
            <a:pPr algn="just"/>
            <a:r>
              <a:rPr lang="fr-FR" sz="2400" dirty="0" smtClean="0"/>
              <a:t>LES CARACTERISTIQUES DES SPASAD INTEGRES EN 2018 (SYNTHESE DGCS situation au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semestre 2018)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311871"/>
            <a:ext cx="8280400" cy="5364554"/>
          </a:xfrm>
        </p:spPr>
        <p:txBody>
          <a:bodyPr/>
          <a:lstStyle/>
          <a:p>
            <a:pPr lvl="1" algn="just" defTabSz="828675" fontAlgn="base">
              <a:spcBef>
                <a:spcPts val="100"/>
              </a:spcBef>
              <a:buClr>
                <a:srgbClr val="FF5E48"/>
              </a:buClr>
              <a:buSzPct val="90000"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D’INTEGRATION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defTabSz="828675" fontAlgn="base">
              <a:spcBef>
                <a:spcPts val="100"/>
              </a:spcBef>
              <a:buClr>
                <a:srgbClr val="FF5E48"/>
              </a:buClr>
              <a:buSzPct val="90000"/>
            </a:pPr>
            <a:endParaRPr lang="fr-FR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828675" fontAlgn="base">
              <a:spcBef>
                <a:spcPts val="100"/>
              </a:spcBef>
              <a:buClr>
                <a:srgbClr val="FF5E48"/>
              </a:buClr>
              <a:buSzPct val="90000"/>
            </a:pPr>
            <a:r>
              <a:rPr lang="fr-FR" sz="1400" u="sng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termes de personnel:</a:t>
            </a:r>
          </a:p>
          <a:p>
            <a:pPr lvl="1" algn="just" defTabSz="828675" fontAlgn="base">
              <a:spcBef>
                <a:spcPts val="100"/>
              </a:spcBef>
              <a:buClr>
                <a:srgbClr val="FF5E48"/>
              </a:buClr>
              <a:buSzPct val="90000"/>
            </a:pPr>
            <a:endParaRPr lang="fr-FR" sz="800" b="0" u="sng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>
              <a:spcBef>
                <a:spcPts val="100"/>
              </a:spcBef>
              <a:spcAft>
                <a:spcPts val="0"/>
              </a:spcAft>
              <a:buSzPct val="90000"/>
              <a:buNone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025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personnels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SPASAD répondants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bénéficié d’une formation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l’entrée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l’expérimentation: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moyenne, 35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par structure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répondante représentant 12,50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l’ensemble des personnels SSIAD +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SAAD. </a:t>
            </a:r>
          </a:p>
          <a:p>
            <a:pPr marL="0" lvl="5" indent="0" algn="just">
              <a:spcBef>
                <a:spcPts val="1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</a:pPr>
            <a:endParaRPr lang="fr-FR" sz="14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5" indent="0" algn="just">
              <a:spcBef>
                <a:spcPts val="100"/>
              </a:spcBef>
              <a:spcAft>
                <a:spcPts val="0"/>
              </a:spcAft>
              <a:buSzPct val="90000"/>
              <a:buNone/>
            </a:pPr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termes 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d’outils </a:t>
            </a:r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communs:</a:t>
            </a:r>
          </a:p>
          <a:p>
            <a:pPr marL="0" lvl="5" indent="0" algn="just">
              <a:spcBef>
                <a:spcPts val="100"/>
              </a:spcBef>
              <a:spcAft>
                <a:spcPts val="0"/>
              </a:spcAft>
              <a:buSzPct val="90000"/>
              <a:buNone/>
            </a:pPr>
            <a:endParaRPr lang="fr-FR" sz="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ts val="100"/>
              </a:spcBef>
              <a:buSzPct val="90000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des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SPASAD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répondants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développé un outil permettant une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 mutualisée: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majorité des échanges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données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s’effectuant </a:t>
            </a: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voie d’une messagerie </a:t>
            </a:r>
            <a:r>
              <a:rPr lang="fr-F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sécurisée. </a:t>
            </a:r>
          </a:p>
          <a:p>
            <a:pPr lvl="2" algn="just">
              <a:spcBef>
                <a:spcPts val="100"/>
              </a:spcBef>
              <a:buSzPct val="90000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des SPASAD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développé un outil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permettant l’échange de données depuis le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domicile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bénéficiaire.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  <a:ea typeface="Arial Unicode MS" pitchFamily="2"/>
              </a:rPr>
              <a:t>Une construction </a:t>
            </a:r>
            <a:r>
              <a:rPr lang="fr-FR" sz="1100" b="1" dirty="0">
                <a:solidFill>
                  <a:schemeClr val="tx1"/>
                </a:solidFill>
                <a:ea typeface="Arial Unicode MS" pitchFamily="2"/>
                <a:cs typeface="Arial Unicode MS" pitchFamily="2"/>
              </a:rPr>
              <a:t>d’outils communs</a:t>
            </a:r>
            <a:r>
              <a:rPr lang="fr-FR" sz="1100" b="1" dirty="0">
                <a:solidFill>
                  <a:schemeClr val="tx1"/>
                </a:solidFill>
              </a:rPr>
              <a:t> permettant une planification mutualisée </a:t>
            </a:r>
          </a:p>
          <a:p>
            <a:pPr algn="just">
              <a:defRPr/>
            </a:pPr>
            <a:endParaRPr lang="fr-FR" alt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585682"/>
              </p:ext>
            </p:extLst>
          </p:nvPr>
        </p:nvGraphicFramePr>
        <p:xfrm>
          <a:off x="467544" y="4027470"/>
          <a:ext cx="8244456" cy="271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5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612000"/>
            <a:ext cx="8280000" cy="630622"/>
          </a:xfrm>
        </p:spPr>
        <p:txBody>
          <a:bodyPr/>
          <a:lstStyle/>
          <a:p>
            <a:pPr algn="just"/>
            <a:r>
              <a:rPr lang="fr-FR" sz="2400" dirty="0" smtClean="0">
                <a:solidFill>
                  <a:srgbClr val="AF0E1A"/>
                </a:solidFill>
              </a:rPr>
              <a:t>LES CARACTERISTIQUES </a:t>
            </a:r>
            <a:r>
              <a:rPr lang="fr-FR" sz="2400" dirty="0">
                <a:solidFill>
                  <a:srgbClr val="AF0E1A"/>
                </a:solidFill>
              </a:rPr>
              <a:t>DES SPASAD INTEGRES EN 2018 (SYNTHESE DGCS situation au </a:t>
            </a:r>
            <a:r>
              <a:rPr lang="fr-FR" sz="2400" dirty="0" smtClean="0">
                <a:solidFill>
                  <a:srgbClr val="AF0E1A"/>
                </a:solidFill>
              </a:rPr>
              <a:t>1</a:t>
            </a:r>
            <a:r>
              <a:rPr lang="fr-FR" sz="2400" baseline="30000" dirty="0" smtClean="0">
                <a:solidFill>
                  <a:srgbClr val="AF0E1A"/>
                </a:solidFill>
              </a:rPr>
              <a:t>er</a:t>
            </a:r>
            <a:r>
              <a:rPr lang="fr-FR" sz="2400" dirty="0" smtClean="0">
                <a:solidFill>
                  <a:srgbClr val="AF0E1A"/>
                </a:solidFill>
              </a:rPr>
              <a:t> semestre 2018)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242621"/>
            <a:ext cx="8280400" cy="5503053"/>
          </a:xfrm>
        </p:spPr>
        <p:txBody>
          <a:bodyPr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Une intégration mesurable par la mise en place d’outils commun </a:t>
            </a:r>
            <a:r>
              <a:rPr lang="fr-FR" sz="11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fr-FR" sz="1100" b="1" dirty="0">
              <a:solidFill>
                <a:schemeClr val="tx1"/>
              </a:solidFill>
            </a:endParaRPr>
          </a:p>
          <a:p>
            <a:pPr algn="ctr"/>
            <a:endParaRPr lang="fr-FR" sz="1100" b="1" dirty="0" smtClean="0">
              <a:solidFill>
                <a:schemeClr val="tx1"/>
              </a:solidFill>
            </a:endParaRPr>
          </a:p>
          <a:p>
            <a:pPr algn="ctr"/>
            <a:endParaRPr lang="fr-FR" sz="1100" b="1" dirty="0">
              <a:solidFill>
                <a:schemeClr val="tx1"/>
              </a:solidFill>
            </a:endParaRPr>
          </a:p>
          <a:p>
            <a:pPr algn="ctr"/>
            <a:endParaRPr lang="fr-FR" sz="1100" b="1" dirty="0" smtClean="0">
              <a:solidFill>
                <a:schemeClr val="tx1"/>
              </a:solidFill>
            </a:endParaRPr>
          </a:p>
          <a:p>
            <a:pPr algn="ctr"/>
            <a:endParaRPr lang="fr-FR" sz="1100" b="1" dirty="0">
              <a:solidFill>
                <a:schemeClr val="tx1"/>
              </a:solidFill>
            </a:endParaRPr>
          </a:p>
          <a:p>
            <a:pPr algn="ctr"/>
            <a:endParaRPr lang="fr-FR" sz="1100" b="1" dirty="0" smtClean="0">
              <a:solidFill>
                <a:schemeClr val="tx1"/>
              </a:solidFill>
            </a:endParaRPr>
          </a:p>
          <a:p>
            <a:pPr algn="ctr"/>
            <a:endParaRPr lang="fr-FR" sz="1100" b="1" dirty="0">
              <a:solidFill>
                <a:schemeClr val="tx1"/>
              </a:solidFill>
            </a:endParaRPr>
          </a:p>
          <a:p>
            <a:pPr algn="ctr"/>
            <a:endParaRPr lang="fr-FR" sz="1100" b="1" dirty="0" smtClean="0">
              <a:solidFill>
                <a:schemeClr val="tx1"/>
              </a:solidFill>
            </a:endParaRPr>
          </a:p>
          <a:p>
            <a:pPr algn="ctr"/>
            <a:endParaRPr lang="fr-FR" sz="1100" b="1" dirty="0">
              <a:solidFill>
                <a:schemeClr val="tx1"/>
              </a:solidFill>
            </a:endParaRPr>
          </a:p>
          <a:p>
            <a:pPr algn="ctr"/>
            <a:endParaRPr lang="fr-FR" sz="1100" b="1" dirty="0" smtClean="0">
              <a:solidFill>
                <a:schemeClr val="tx1"/>
              </a:solidFill>
            </a:endParaRPr>
          </a:p>
          <a:p>
            <a:endParaRPr lang="fr-FR" sz="1100" b="1" dirty="0">
              <a:solidFill>
                <a:schemeClr val="tx1"/>
              </a:solidFill>
            </a:endParaRPr>
          </a:p>
          <a:p>
            <a:pPr algn="just"/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PUBLICS: 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SPASAD intégrés répondants ont pris en charge sur leur territoire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785 bénéficiaires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bénéficiaires nécessitant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prestation « aide + soins 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(9,52%)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en moyenne, 45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par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pour une prise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charge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469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sur le semestre.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87,81% des bénéficiaires des SPASAD intégrés perçoivent une prestation « d’aide »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celle-ci soit comprise dans un prise en charge « aide et soins » ou pour une intervention seule d’aide à domicile.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018197"/>
              </p:ext>
            </p:extLst>
          </p:nvPr>
        </p:nvGraphicFramePr>
        <p:xfrm>
          <a:off x="251520" y="1500027"/>
          <a:ext cx="8460480" cy="325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350E-657F-41D5-BCB6-877D8C3AF71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ceb3e3571fabc515df2de4f15d3ddfaf5392b"/>
</p:tagLst>
</file>

<file path=ppt/theme/theme1.xml><?xml version="1.0" encoding="utf-8"?>
<a:theme xmlns:a="http://schemas.openxmlformats.org/drawingml/2006/main" name="Thème ENEIS">
  <a:themeElements>
    <a:clrScheme name="Couleurs ENEIS">
      <a:dk1>
        <a:sysClr val="windowText" lastClr="000000"/>
      </a:dk1>
      <a:lt1>
        <a:sysClr val="window" lastClr="FFFFFF"/>
      </a:lt1>
      <a:dk2>
        <a:srgbClr val="AF0E1A"/>
      </a:dk2>
      <a:lt2>
        <a:srgbClr val="595959"/>
      </a:lt2>
      <a:accent1>
        <a:srgbClr val="AF0E1A"/>
      </a:accent1>
      <a:accent2>
        <a:srgbClr val="FF6C00"/>
      </a:accent2>
      <a:accent3>
        <a:srgbClr val="710008"/>
      </a:accent3>
      <a:accent4>
        <a:srgbClr val="FFAA00"/>
      </a:accent4>
      <a:accent5>
        <a:srgbClr val="F4010F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36000" rIns="36000" rtlCol="0" anchor="ctr"/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PIL n°1" id="{09DE94C6-A6F0-4510-9478-9FAFFCDCFBCD}" vid="{75006AEC-620C-457B-8DD9-BA2C1ABD69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44EFBC307A0140BFF498108BCD37B9" ma:contentTypeVersion="0" ma:contentTypeDescription="Crée un document." ma:contentTypeScope="" ma:versionID="e9abe01c4e61a4d834ead2361e29ea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7D9FC8-6D12-4285-A480-8AD2B7E42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228860-3ACB-4B09-AB34-CDCAD88C12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A9BAE4-7306-4D67-8A64-E2C2C54F69C1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COPIL n°1</Template>
  <TotalTime>20714</TotalTime>
  <Words>1496</Words>
  <Application>Microsoft Office PowerPoint</Application>
  <PresentationFormat>Affichage à l'écran (4:3)</PresentationFormat>
  <Paragraphs>197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 Unicode MS</vt:lpstr>
      <vt:lpstr>ＭＳ Ｐゴシック</vt:lpstr>
      <vt:lpstr>Arial</vt:lpstr>
      <vt:lpstr>Calibri</vt:lpstr>
      <vt:lpstr>Trebuchet MS</vt:lpstr>
      <vt:lpstr>Wingdings</vt:lpstr>
      <vt:lpstr>Wingdings 2</vt:lpstr>
      <vt:lpstr>Thème ENEIS</vt:lpstr>
      <vt:lpstr> </vt:lpstr>
      <vt:lpstr>COORDINATION ET INTEGRATION DE L’AIDE ET DU SOIN  </vt:lpstr>
      <vt:lpstr>L’Expérimentation spasad INTEGRES (Art. 49 Loi ASV)</vt:lpstr>
      <vt:lpstr>L’Expérimentation spasad INTEGRES (ART. 49 Loi ASV)</vt:lpstr>
      <vt:lpstr>L’Expérimentation spasad INTEGRES (ART. 49 LOI ASV)</vt:lpstr>
      <vt:lpstr>L’Expérimentation spasad INTEGRES EN BRETAGNE</vt:lpstr>
      <vt:lpstr>LE panel REGIONAL DES SPASAD expérimentateurs régional</vt:lpstr>
      <vt:lpstr>LES CARACTERISTIQUES DES SPASAD INTEGRES EN 2018 (SYNTHESE DGCS situation au 1er semestre 2018)</vt:lpstr>
      <vt:lpstr>LES CARACTERISTIQUES DES SPASAD INTEGRES EN 2018 (SYNTHESE DGCS situation au 1er semestre 2018)</vt:lpstr>
      <vt:lpstr>LES CARACTERISTIQUES DES SPASAD INTEGRES EN 2018 (SYNTHESE DGCS situation au 1er semestre 2018)</vt:lpstr>
      <vt:lpstr>LES CARACTERISTIQUES DES SPASAD INTEGRES EN 2018 (SYNTHESE DGCS situation au 1er semestre 2018)</vt:lpstr>
      <vt:lpstr>LES CARACTERISTIQUES DES SPASAD INTEGRES EN 2018 (SYNTHESE DGCS situation au 1er semestre 2018)</vt:lpstr>
      <vt:lpstr>LES CARACTERISTIQUES DES SPASAD INTEGRES EN 2018 (SYNTHESE DGCS situation au 1er semestre 2018)</vt:lpstr>
      <vt:lpstr>L’APPRECIATION DU DISPOSITIF(RAPPORT GOUVT 2019)</vt:lpstr>
      <vt:lpstr>L’APPRECIATION DU DISPOSITIF (RAPPORT GOUVT 2019)</vt:lpstr>
      <vt:lpstr>LES SUITES DE L’EXPERIMENTATION</vt:lpstr>
      <vt:lpstr>LES Retours d’experienceS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Appui à la définition d’une stratégie territoriale du département dans le champ de l’aide à domicile</dc:title>
  <dc:creator>David Mawas;Henri Lepers</dc:creator>
  <cp:lastModifiedBy>*</cp:lastModifiedBy>
  <cp:revision>1853</cp:revision>
  <cp:lastPrinted>2019-09-23T09:06:33Z</cp:lastPrinted>
  <dcterms:created xsi:type="dcterms:W3CDTF">2018-01-04T13:02:42Z</dcterms:created>
  <dcterms:modified xsi:type="dcterms:W3CDTF">2019-12-16T10:27:23Z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0x0101006144EFBC307A0140BFF498108BCD37B9</vt:lpwstr>
  </property>
</Properties>
</file>